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40"/>
  </p:notesMasterIdLst>
  <p:handoutMasterIdLst>
    <p:handoutMasterId r:id="rId41"/>
  </p:handoutMasterIdLst>
  <p:sldIdLst>
    <p:sldId id="263" r:id="rId2"/>
    <p:sldId id="264" r:id="rId3"/>
    <p:sldId id="296" r:id="rId4"/>
    <p:sldId id="277" r:id="rId5"/>
    <p:sldId id="315" r:id="rId6"/>
    <p:sldId id="276" r:id="rId7"/>
    <p:sldId id="297" r:id="rId8"/>
    <p:sldId id="274" r:id="rId9"/>
    <p:sldId id="278" r:id="rId10"/>
    <p:sldId id="279" r:id="rId11"/>
    <p:sldId id="298" r:id="rId12"/>
    <p:sldId id="280" r:id="rId13"/>
    <p:sldId id="281" r:id="rId14"/>
    <p:sldId id="299" r:id="rId15"/>
    <p:sldId id="283" r:id="rId16"/>
    <p:sldId id="293" r:id="rId17"/>
    <p:sldId id="286" r:id="rId18"/>
    <p:sldId id="291" r:id="rId19"/>
    <p:sldId id="292" r:id="rId20"/>
    <p:sldId id="314" r:id="rId21"/>
    <p:sldId id="287" r:id="rId22"/>
    <p:sldId id="301" r:id="rId23"/>
    <p:sldId id="313" r:id="rId24"/>
    <p:sldId id="300" r:id="rId25"/>
    <p:sldId id="303" r:id="rId26"/>
    <p:sldId id="304" r:id="rId27"/>
    <p:sldId id="305" r:id="rId28"/>
    <p:sldId id="307" r:id="rId29"/>
    <p:sldId id="302" r:id="rId30"/>
    <p:sldId id="312" r:id="rId31"/>
    <p:sldId id="294" r:id="rId32"/>
    <p:sldId id="295" r:id="rId33"/>
    <p:sldId id="310" r:id="rId34"/>
    <p:sldId id="311" r:id="rId35"/>
    <p:sldId id="308" r:id="rId36"/>
    <p:sldId id="284" r:id="rId37"/>
    <p:sldId id="290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7E06"/>
    <a:srgbClr val="09CDE7"/>
    <a:srgbClr val="00ADEE"/>
    <a:srgbClr val="009EE0"/>
    <a:srgbClr val="00ACFF"/>
    <a:srgbClr val="D5EFFF"/>
    <a:srgbClr val="F8FEAC"/>
    <a:srgbClr val="FEEEAC"/>
    <a:srgbClr val="FEF8AC"/>
    <a:srgbClr val="FFD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0" autoAdjust="0"/>
    <p:restoredTop sz="91566" autoAdjust="0"/>
  </p:normalViewPr>
  <p:slideViewPr>
    <p:cSldViewPr snapToGrid="0">
      <p:cViewPr>
        <p:scale>
          <a:sx n="150" d="100"/>
          <a:sy n="150" d="100"/>
        </p:scale>
        <p:origin x="-474" y="576"/>
      </p:cViewPr>
      <p:guideLst>
        <p:guide orient="horz" pos="408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164" y="-78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lvideo1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5400"/>
  <ax:ocxPr ax:name="_cy" ax:value="1428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F37C-8BFF-497D-B27A-91AE849E5878}" type="datetime1">
              <a:rPr lang="de-DE" smtClean="0"/>
              <a:pPr/>
              <a:t>06.05.2014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1A7FD-754C-41F1-ABB7-18FBF2366D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261326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F373-4D76-4E49-AC17-665E28293D64}" type="datetime1">
              <a:rPr lang="de-DE" smtClean="0"/>
              <a:pPr/>
              <a:t>06.05.2014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9F150-A4FD-914A-B012-4D0A1DC9A0E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8029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A6F373-4D76-4E49-AC17-665E28293D64}" type="datetime1">
              <a:rPr lang="de-DE" smtClean="0"/>
              <a:pPr/>
              <a:t>06.05.2014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9F150-A4FD-914A-B012-4D0A1DC9A0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A6F373-4D76-4E49-AC17-665E28293D64}" type="datetime1">
              <a:rPr lang="de-DE" smtClean="0"/>
              <a:pPr/>
              <a:t>06.05.2014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9F150-A4FD-914A-B012-4D0A1DC9A0E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685800" y="6496050"/>
            <a:ext cx="64008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spc="5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18081" y="2012952"/>
            <a:ext cx="7597232" cy="32067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2pPr>
            <a:lvl3pP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de-DE" dirty="0" smtClean="0"/>
              <a:t>Max Mustermann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18081" y="2943225"/>
            <a:ext cx="7597232" cy="29527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Anlass der Präsentation</a:t>
            </a:r>
          </a:p>
          <a:p>
            <a:pPr lvl="0"/>
            <a:endParaRPr lang="de-DE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618085" y="2337970"/>
            <a:ext cx="27082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600" b="1" i="0" baseline="0" dirty="0" err="1" smtClean="0">
                <a:solidFill>
                  <a:schemeClr val="tx1"/>
                </a:solidFill>
                <a:latin typeface="Verdana" pitchFamily="34" charset="0"/>
              </a:rPr>
              <a:t>inpro</a:t>
            </a:r>
            <a:endParaRPr lang="de-DE" sz="1600" b="1" i="0" baseline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8084" y="3283017"/>
            <a:ext cx="2513055" cy="29527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Datum</a:t>
            </a:r>
          </a:p>
          <a:p>
            <a:pPr lvl="0"/>
            <a:endParaRPr lang="de-DE" dirty="0" smtClean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85800" y="6496050"/>
            <a:ext cx="64008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spc="5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17"/>
          <p:cNvCxnSpPr/>
          <p:nvPr/>
        </p:nvCxnSpPr>
        <p:spPr>
          <a:xfrm>
            <a:off x="618085" y="1919824"/>
            <a:ext cx="360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18081" y="1019180"/>
            <a:ext cx="7597232" cy="900644"/>
          </a:xfrm>
          <a:prstGeom prst="rect">
            <a:avLst/>
          </a:prstGeom>
        </p:spPr>
        <p:txBody>
          <a:bodyPr lIns="0" rIns="0"/>
          <a:lstStyle>
            <a:lvl1pPr algn="l">
              <a:defRPr lang="de-DE" sz="2500" kern="1200" baseline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Titel der Präsentation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f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9"/>
          <p:cNvSpPr>
            <a:spLocks noChangeArrowheads="1"/>
          </p:cNvSpPr>
          <p:nvPr userDrawn="1"/>
        </p:nvSpPr>
        <p:spPr bwMode="auto">
          <a:xfrm>
            <a:off x="4872785" y="1221364"/>
            <a:ext cx="3976174" cy="2073600"/>
          </a:xfrm>
          <a:prstGeom prst="rect">
            <a:avLst/>
          </a:prstGeom>
          <a:noFill/>
          <a:ln w="12700">
            <a:solidFill>
              <a:srgbClr val="00ADEE"/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defTabSz="744538">
              <a:spcBef>
                <a:spcPct val="20000"/>
              </a:spcBef>
              <a:spcAft>
                <a:spcPct val="10000"/>
              </a:spcAft>
              <a:buClr>
                <a:srgbClr val="0099FF"/>
              </a:buClr>
              <a:buSzPct val="50000"/>
              <a:buFont typeface="Wingdings" pitchFamily="2" charset="2"/>
              <a:buNone/>
            </a:pPr>
            <a:endParaRPr lang="de-DE" sz="1100" i="0" dirty="0" smtClean="0">
              <a:solidFill>
                <a:schemeClr val="tx1"/>
              </a:solidFill>
            </a:endParaRPr>
          </a:p>
          <a:p>
            <a:pPr defTabSz="744538">
              <a:spcBef>
                <a:spcPct val="20000"/>
              </a:spcBef>
              <a:spcAft>
                <a:spcPct val="10000"/>
              </a:spcAft>
              <a:buClr>
                <a:srgbClr val="0099FF"/>
              </a:buClr>
              <a:buSzPct val="50000"/>
              <a:buFont typeface="Wingdings" pitchFamily="2" charset="2"/>
              <a:buNone/>
            </a:pPr>
            <a:endParaRPr lang="de-DE" sz="1100" i="0" dirty="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873626" y="3351450"/>
            <a:ext cx="3976174" cy="534744"/>
          </a:xfrm>
          <a:prstGeom prst="rect">
            <a:avLst/>
          </a:prstGeom>
          <a:solidFill>
            <a:srgbClr val="D5EFFF"/>
          </a:solidFill>
          <a:ln w="12700">
            <a:solidFill>
              <a:srgbClr val="00ADEE"/>
            </a:solidFill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defTabSz="744538">
              <a:spcBef>
                <a:spcPct val="20000"/>
              </a:spcBef>
              <a:spcAft>
                <a:spcPct val="10000"/>
              </a:spcAft>
              <a:buClr>
                <a:srgbClr val="0099FF"/>
              </a:buClr>
              <a:buSzPct val="50000"/>
              <a:buFont typeface="Wingdings" pitchFamily="2" charset="2"/>
              <a:buNone/>
            </a:pPr>
            <a:endParaRPr lang="de-DE" sz="1100" i="0" dirty="0" smtClean="0">
              <a:solidFill>
                <a:schemeClr val="tx1"/>
              </a:solidFill>
            </a:endParaRPr>
          </a:p>
          <a:p>
            <a:pPr defTabSz="744538">
              <a:spcBef>
                <a:spcPct val="20000"/>
              </a:spcBef>
              <a:spcAft>
                <a:spcPct val="10000"/>
              </a:spcAft>
              <a:buClr>
                <a:srgbClr val="0099FF"/>
              </a:buClr>
              <a:buSzPct val="50000"/>
              <a:buFont typeface="Wingdings" pitchFamily="2" charset="2"/>
              <a:buNone/>
            </a:pPr>
            <a:endParaRPr lang="de-DE" sz="1100" i="0" dirty="0">
              <a:solidFill>
                <a:schemeClr val="tx1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6632334" y="3424894"/>
            <a:ext cx="315913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10800" rIns="90000" bIns="46800" anchor="ctr" anchorCtr="1"/>
          <a:lstStyle/>
          <a:p>
            <a:pPr algn="ctr">
              <a:spcBef>
                <a:spcPct val="0"/>
              </a:spcBef>
            </a:pPr>
            <a:endParaRPr lang="de-DE" b="0" i="0" dirty="0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6632334" y="3715407"/>
            <a:ext cx="315913" cy="142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r>
              <a:rPr lang="de-DE" sz="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6948243" y="3424894"/>
            <a:ext cx="315912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08000" tIns="46800" rIns="108000" bIns="46800" anchor="ctr" anchorCtr="1"/>
          <a:lstStyle/>
          <a:p>
            <a:pPr algn="ctr">
              <a:spcBef>
                <a:spcPct val="0"/>
              </a:spcBef>
            </a:pPr>
            <a:endParaRPr lang="de-DE" b="0" i="0" dirty="0">
              <a:solidFill>
                <a:schemeClr val="tx1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7258011" y="3715407"/>
            <a:ext cx="315912" cy="144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r>
              <a:rPr lang="de-DE" sz="800" dirty="0" smtClean="0">
                <a:solidFill>
                  <a:schemeClr val="tx1"/>
                </a:solidFill>
              </a:rPr>
              <a:t>Si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7264159" y="3424894"/>
            <a:ext cx="315913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10800" rIns="90000" bIns="46800" anchor="ctr" anchorCtr="1"/>
          <a:lstStyle/>
          <a:p>
            <a:pPr algn="ctr">
              <a:spcBef>
                <a:spcPct val="0"/>
              </a:spcBef>
            </a:pPr>
            <a:endParaRPr lang="de-DE" b="0" i="0" dirty="0">
              <a:solidFill>
                <a:schemeClr val="tx1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 userDrawn="1"/>
        </p:nvSpPr>
        <p:spPr bwMode="auto">
          <a:xfrm>
            <a:off x="7586335" y="3715407"/>
            <a:ext cx="315913" cy="144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r>
              <a:rPr lang="de-DE" sz="800" dirty="0">
                <a:solidFill>
                  <a:schemeClr val="tx1"/>
                </a:solidFill>
              </a:rPr>
              <a:t>TK</a:t>
            </a:r>
          </a:p>
        </p:txBody>
      </p:sp>
      <p:sp>
        <p:nvSpPr>
          <p:cNvPr id="19" name="Text Box 19"/>
          <p:cNvSpPr txBox="1">
            <a:spLocks noChangeArrowheads="1"/>
          </p:cNvSpPr>
          <p:nvPr userDrawn="1"/>
        </p:nvSpPr>
        <p:spPr bwMode="auto">
          <a:xfrm>
            <a:off x="7909211" y="3715407"/>
            <a:ext cx="315913" cy="144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r>
              <a:rPr lang="de-DE" sz="800" b="0" dirty="0">
                <a:solidFill>
                  <a:schemeClr val="tx1"/>
                </a:solidFill>
              </a:rPr>
              <a:t>VW</a:t>
            </a:r>
          </a:p>
        </p:txBody>
      </p:sp>
      <p:sp>
        <p:nvSpPr>
          <p:cNvPr id="20" name="Text Box 23"/>
          <p:cNvSpPr txBox="1">
            <a:spLocks noChangeArrowheads="1"/>
          </p:cNvSpPr>
          <p:nvPr userDrawn="1"/>
        </p:nvSpPr>
        <p:spPr bwMode="auto">
          <a:xfrm>
            <a:off x="6632334" y="3713819"/>
            <a:ext cx="31591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 userDrawn="1"/>
        </p:nvSpPr>
        <p:spPr bwMode="auto">
          <a:xfrm>
            <a:off x="6948243" y="3713819"/>
            <a:ext cx="315912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>
              <a:solidFill>
                <a:schemeClr val="tx1"/>
              </a:solidFill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 userDrawn="1"/>
        </p:nvSpPr>
        <p:spPr bwMode="auto">
          <a:xfrm>
            <a:off x="7264159" y="3713819"/>
            <a:ext cx="31591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27" name="Bildplatzhalter 26"/>
          <p:cNvSpPr>
            <a:spLocks noGrp="1"/>
          </p:cNvSpPr>
          <p:nvPr>
            <p:ph type="pic" sz="quarter" idx="15"/>
          </p:nvPr>
        </p:nvSpPr>
        <p:spPr>
          <a:xfrm>
            <a:off x="4882528" y="1234367"/>
            <a:ext cx="3952800" cy="2048400"/>
          </a:xfrm>
          <a:prstGeom prst="rect">
            <a:avLst/>
          </a:prstGeom>
          <a:ln w="12700">
            <a:noFill/>
          </a:ln>
        </p:spPr>
        <p:txBody>
          <a:bodyPr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6" name="Text Box 23"/>
          <p:cNvSpPr txBox="1">
            <a:spLocks noChangeArrowheads="1"/>
          </p:cNvSpPr>
          <p:nvPr userDrawn="1"/>
        </p:nvSpPr>
        <p:spPr bwMode="auto">
          <a:xfrm>
            <a:off x="6632334" y="3713819"/>
            <a:ext cx="31591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 userDrawn="1"/>
        </p:nvSpPr>
        <p:spPr bwMode="auto">
          <a:xfrm>
            <a:off x="6948243" y="3713819"/>
            <a:ext cx="315912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>
              <a:solidFill>
                <a:schemeClr val="tx1"/>
              </a:solidFill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 userDrawn="1"/>
        </p:nvSpPr>
        <p:spPr bwMode="auto">
          <a:xfrm>
            <a:off x="7264159" y="3713819"/>
            <a:ext cx="31591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 userDrawn="1"/>
        </p:nvSpPr>
        <p:spPr bwMode="auto">
          <a:xfrm>
            <a:off x="6632332" y="3713819"/>
            <a:ext cx="31591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endParaRPr lang="de-DE" sz="800" b="0">
              <a:solidFill>
                <a:schemeClr val="tx1"/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 userDrawn="1"/>
        </p:nvSpPr>
        <p:spPr bwMode="auto">
          <a:xfrm>
            <a:off x="7578326" y="3424956"/>
            <a:ext cx="315913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10800" rIns="90000" bIns="46800" anchor="ctr" anchorCtr="1"/>
          <a:lstStyle/>
          <a:p>
            <a:pPr algn="ctr">
              <a:spcBef>
                <a:spcPct val="0"/>
              </a:spcBef>
            </a:pPr>
            <a:endParaRPr lang="de-DE" b="0" i="0" dirty="0">
              <a:solidFill>
                <a:schemeClr val="tx1"/>
              </a:solidFill>
            </a:endParaRPr>
          </a:p>
        </p:txBody>
      </p:sp>
      <p:sp>
        <p:nvSpPr>
          <p:cNvPr id="53" name="Rectangle 14"/>
          <p:cNvSpPr>
            <a:spLocks noChangeArrowheads="1"/>
          </p:cNvSpPr>
          <p:nvPr userDrawn="1"/>
        </p:nvSpPr>
        <p:spPr bwMode="auto">
          <a:xfrm>
            <a:off x="7894235" y="3424956"/>
            <a:ext cx="315912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10800" rIns="90000" bIns="46800" anchor="ctr" anchorCtr="1"/>
          <a:lstStyle/>
          <a:p>
            <a:pPr algn="ctr">
              <a:spcBef>
                <a:spcPct val="0"/>
              </a:spcBef>
            </a:pPr>
            <a:endParaRPr lang="de-DE" b="0" i="0" dirty="0">
              <a:solidFill>
                <a:schemeClr val="tx1"/>
              </a:solidFill>
            </a:endParaRPr>
          </a:p>
        </p:txBody>
      </p:sp>
      <p:sp>
        <p:nvSpPr>
          <p:cNvPr id="55" name="Text Box 15"/>
          <p:cNvSpPr txBox="1">
            <a:spLocks noChangeArrowheads="1"/>
          </p:cNvSpPr>
          <p:nvPr userDrawn="1"/>
        </p:nvSpPr>
        <p:spPr bwMode="auto">
          <a:xfrm>
            <a:off x="6951724" y="3715407"/>
            <a:ext cx="315912" cy="144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r">
              <a:spcBef>
                <a:spcPct val="0"/>
              </a:spcBef>
            </a:pPr>
            <a:r>
              <a:rPr lang="de-DE" sz="800" dirty="0" smtClean="0">
                <a:solidFill>
                  <a:schemeClr val="tx1"/>
                </a:solidFill>
              </a:rPr>
              <a:t>Sa</a:t>
            </a:r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77" name="Textplatzhalter 76"/>
          <p:cNvSpPr>
            <a:spLocks noGrp="1"/>
          </p:cNvSpPr>
          <p:nvPr>
            <p:ph type="body" sz="quarter" idx="17" hasCustomPrompt="1"/>
          </p:nvPr>
        </p:nvSpPr>
        <p:spPr>
          <a:xfrm>
            <a:off x="254235" y="511381"/>
            <a:ext cx="1818940" cy="276967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Tx/>
              <a:buNone/>
              <a:defRPr sz="900" b="1">
                <a:solidFill>
                  <a:srgbClr val="00ADEE"/>
                </a:solidFill>
              </a:defRPr>
            </a:lvl1pPr>
          </a:lstStyle>
          <a:p>
            <a:pPr lvl="0"/>
            <a:r>
              <a:rPr lang="de-DE" dirty="0" smtClean="0"/>
              <a:t>Projektkürzel</a:t>
            </a:r>
          </a:p>
        </p:txBody>
      </p:sp>
      <p:sp>
        <p:nvSpPr>
          <p:cNvPr id="29" name="Textplatzhalter 76"/>
          <p:cNvSpPr>
            <a:spLocks noGrp="1"/>
          </p:cNvSpPr>
          <p:nvPr>
            <p:ph type="body" sz="quarter" idx="18" hasCustomPrompt="1"/>
          </p:nvPr>
        </p:nvSpPr>
        <p:spPr>
          <a:xfrm>
            <a:off x="6632332" y="3424894"/>
            <a:ext cx="315915" cy="276967"/>
          </a:xfrm>
          <a:prstGeom prst="rect">
            <a:avLst/>
          </a:prstGeom>
        </p:spPr>
        <p:txBody>
          <a:bodyPr lIns="108000" tIns="46800" rIns="108000" anchor="ctr"/>
          <a:lstStyle>
            <a:lvl1pPr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?</a:t>
            </a:r>
          </a:p>
        </p:txBody>
      </p:sp>
      <p:sp>
        <p:nvSpPr>
          <p:cNvPr id="35" name="Textplatzhalter 76"/>
          <p:cNvSpPr>
            <a:spLocks noGrp="1"/>
          </p:cNvSpPr>
          <p:nvPr>
            <p:ph type="body" sz="quarter" idx="19" hasCustomPrompt="1"/>
          </p:nvPr>
        </p:nvSpPr>
        <p:spPr>
          <a:xfrm>
            <a:off x="6948247" y="3424894"/>
            <a:ext cx="315915" cy="276967"/>
          </a:xfrm>
          <a:prstGeom prst="rect">
            <a:avLst/>
          </a:prstGeom>
        </p:spPr>
        <p:txBody>
          <a:bodyPr lIns="108000" tIns="46800" rIns="108000" anchor="ctr"/>
          <a:lstStyle>
            <a:lvl1pPr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?</a:t>
            </a:r>
          </a:p>
        </p:txBody>
      </p:sp>
      <p:sp>
        <p:nvSpPr>
          <p:cNvPr id="39" name="Textplatzhalter 76"/>
          <p:cNvSpPr>
            <a:spLocks noGrp="1"/>
          </p:cNvSpPr>
          <p:nvPr>
            <p:ph type="body" sz="quarter" idx="20" hasCustomPrompt="1"/>
          </p:nvPr>
        </p:nvSpPr>
        <p:spPr>
          <a:xfrm>
            <a:off x="7894232" y="3424894"/>
            <a:ext cx="315915" cy="276967"/>
          </a:xfrm>
          <a:prstGeom prst="rect">
            <a:avLst/>
          </a:prstGeom>
        </p:spPr>
        <p:txBody>
          <a:bodyPr lIns="108000" tIns="46800" rIns="108000" anchor="ctr"/>
          <a:lstStyle>
            <a:lvl1pPr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?</a:t>
            </a:r>
          </a:p>
        </p:txBody>
      </p:sp>
      <p:sp>
        <p:nvSpPr>
          <p:cNvPr id="40" name="Textplatzhalter 76"/>
          <p:cNvSpPr>
            <a:spLocks noGrp="1"/>
          </p:cNvSpPr>
          <p:nvPr>
            <p:ph type="body" sz="quarter" idx="21" hasCustomPrompt="1"/>
          </p:nvPr>
        </p:nvSpPr>
        <p:spPr>
          <a:xfrm>
            <a:off x="7578317" y="3424894"/>
            <a:ext cx="315915" cy="276967"/>
          </a:xfrm>
          <a:prstGeom prst="rect">
            <a:avLst/>
          </a:prstGeom>
        </p:spPr>
        <p:txBody>
          <a:bodyPr lIns="108000" tIns="46800" rIns="108000" anchor="ctr"/>
          <a:lstStyle>
            <a:lvl1pPr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?</a:t>
            </a:r>
          </a:p>
        </p:txBody>
      </p:sp>
      <p:sp>
        <p:nvSpPr>
          <p:cNvPr id="41" name="Textplatzhalter 76"/>
          <p:cNvSpPr>
            <a:spLocks noGrp="1"/>
          </p:cNvSpPr>
          <p:nvPr>
            <p:ph type="body" sz="quarter" idx="22" hasCustomPrompt="1"/>
          </p:nvPr>
        </p:nvSpPr>
        <p:spPr>
          <a:xfrm>
            <a:off x="7265744" y="3424956"/>
            <a:ext cx="315915" cy="276967"/>
          </a:xfrm>
          <a:prstGeom prst="rect">
            <a:avLst/>
          </a:prstGeom>
        </p:spPr>
        <p:txBody>
          <a:bodyPr lIns="108000" tIns="46800" rIns="108000" anchor="ctr"/>
          <a:lstStyle>
            <a:lvl1pPr>
              <a:buFontTx/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?</a:t>
            </a:r>
          </a:p>
        </p:txBody>
      </p:sp>
      <p:sp>
        <p:nvSpPr>
          <p:cNvPr id="31" name="Rechteck 30"/>
          <p:cNvSpPr/>
          <p:nvPr userDrawn="1"/>
        </p:nvSpPr>
        <p:spPr>
          <a:xfrm>
            <a:off x="4873624" y="3942271"/>
            <a:ext cx="3976175" cy="2376000"/>
          </a:xfrm>
          <a:prstGeom prst="rect">
            <a:avLst/>
          </a:prstGeom>
          <a:noFill/>
          <a:ln w="12700"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extplatzhalter 56"/>
          <p:cNvSpPr>
            <a:spLocks noGrp="1"/>
          </p:cNvSpPr>
          <p:nvPr>
            <p:ph type="body" sz="quarter" idx="24" hasCustomPrompt="1"/>
          </p:nvPr>
        </p:nvSpPr>
        <p:spPr>
          <a:xfrm>
            <a:off x="4873626" y="3942271"/>
            <a:ext cx="3976174" cy="2376000"/>
          </a:xfrm>
          <a:prstGeom prst="rect">
            <a:avLst/>
          </a:prstGeom>
          <a:ln>
            <a:noFill/>
          </a:ln>
        </p:spPr>
        <p:txBody>
          <a:bodyPr lIns="72000" tIns="72000" rIns="72000" bIns="72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r>
              <a:rPr lang="de-DE" dirty="0" smtClean="0"/>
              <a:t>Nutzenpotenzial	50 EUR / FZ</a:t>
            </a:r>
          </a:p>
          <a:p>
            <a:r>
              <a:rPr lang="de-DE" dirty="0" smtClean="0"/>
              <a:t>Entwicklungsschwerpunkt	</a:t>
            </a:r>
            <a:r>
              <a:rPr lang="de-DE" dirty="0" err="1" smtClean="0"/>
              <a:t>Appearance</a:t>
            </a:r>
            <a:endParaRPr lang="de-DE" dirty="0" smtClean="0"/>
          </a:p>
          <a:p>
            <a:r>
              <a:rPr lang="de-DE" dirty="0" smtClean="0"/>
              <a:t>Innovationscluster	Neue </a:t>
            </a:r>
            <a:r>
              <a:rPr lang="de-DE" dirty="0" err="1" smtClean="0"/>
              <a:t>durchgänge</a:t>
            </a:r>
            <a:endParaRPr lang="de-DE" dirty="0" smtClean="0"/>
          </a:p>
          <a:p>
            <a:r>
              <a:rPr lang="de-DE" dirty="0" smtClean="0"/>
              <a:t>			Topographieanalyse</a:t>
            </a:r>
          </a:p>
          <a:p>
            <a:r>
              <a:rPr lang="de-DE" dirty="0" smtClean="0"/>
              <a:t>Gesellschafterinteresse	Alle</a:t>
            </a:r>
          </a:p>
          <a:p>
            <a:r>
              <a:rPr lang="de-DE" dirty="0" smtClean="0"/>
              <a:t>Ideengeber		Hr. Dr. Specht, Daimler</a:t>
            </a:r>
          </a:p>
          <a:p>
            <a:r>
              <a:rPr lang="de-DE" dirty="0" smtClean="0"/>
              <a:t>Pilotträger		Hr. Dr. </a:t>
            </a:r>
            <a:r>
              <a:rPr lang="de-DE" dirty="0" err="1" smtClean="0"/>
              <a:t>Hilt</a:t>
            </a:r>
            <a:r>
              <a:rPr lang="de-DE" dirty="0" smtClean="0"/>
              <a:t>, Daimler</a:t>
            </a:r>
          </a:p>
          <a:p>
            <a:r>
              <a:rPr lang="de-DE" dirty="0" smtClean="0"/>
              <a:t>Laufzeit		01/2007 – 06/2010</a:t>
            </a:r>
          </a:p>
          <a:p>
            <a:r>
              <a:rPr lang="de-DE" dirty="0" smtClean="0"/>
              <a:t>Projektmittel 2009	600 TEUR</a:t>
            </a:r>
          </a:p>
          <a:p>
            <a:r>
              <a:rPr lang="de-DE" dirty="0" smtClean="0"/>
              <a:t>Innovationsprozess	Entwicklung (Feldphase)</a:t>
            </a:r>
          </a:p>
          <a:p>
            <a:r>
              <a:rPr lang="de-DE" dirty="0" smtClean="0"/>
              <a:t>Projektstatus </a:t>
            </a:r>
            <a:r>
              <a:rPr lang="de-DE" dirty="0"/>
              <a:t>	</a:t>
            </a:r>
            <a:r>
              <a:rPr lang="de-DE" dirty="0" smtClean="0"/>
              <a:t>	Fortsetzung / Neu </a:t>
            </a:r>
          </a:p>
        </p:txBody>
      </p:sp>
      <p:sp>
        <p:nvSpPr>
          <p:cNvPr id="34" name="Textplatzhalter 56"/>
          <p:cNvSpPr>
            <a:spLocks noGrp="1"/>
          </p:cNvSpPr>
          <p:nvPr>
            <p:ph type="body" sz="quarter" idx="25" hasCustomPrompt="1"/>
          </p:nvPr>
        </p:nvSpPr>
        <p:spPr>
          <a:xfrm>
            <a:off x="4927025" y="3383349"/>
            <a:ext cx="1705309" cy="480004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marL="0" marR="0" indent="0" algn="l" defTabSz="744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50000"/>
              <a:buFont typeface="Wingdings" pitchFamily="2" charset="2"/>
              <a:buNone/>
              <a:tabLst/>
              <a:defRPr sz="900" b="1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defTabSz="744538">
              <a:spcBef>
                <a:spcPct val="20000"/>
              </a:spcBef>
              <a:spcAft>
                <a:spcPct val="10000"/>
              </a:spcAft>
              <a:buClr>
                <a:srgbClr val="0099FF"/>
              </a:buClr>
              <a:buSzPct val="50000"/>
              <a:buFont typeface="Wingdings" pitchFamily="2" charset="2"/>
              <a:buNone/>
            </a:pPr>
            <a:r>
              <a:rPr lang="de-DE" sz="1100" i="0" dirty="0" smtClean="0">
                <a:solidFill>
                  <a:schemeClr val="tx1">
                    <a:lumMod val="75000"/>
                  </a:schemeClr>
                </a:solidFill>
              </a:rPr>
              <a:t>Bewertung IK (neu)</a:t>
            </a:r>
          </a:p>
          <a:p>
            <a:pPr defTabSz="744538">
              <a:spcBef>
                <a:spcPct val="20000"/>
              </a:spcBef>
              <a:spcAft>
                <a:spcPct val="10000"/>
              </a:spcAft>
              <a:buClr>
                <a:srgbClr val="0099FF"/>
              </a:buClr>
              <a:buSzPct val="50000"/>
              <a:buFont typeface="Wingdings" pitchFamily="2" charset="2"/>
              <a:buNone/>
            </a:pPr>
            <a:r>
              <a:rPr lang="de-DE" sz="1100" i="0" dirty="0" smtClean="0">
                <a:solidFill>
                  <a:schemeClr val="tx1">
                    <a:lumMod val="75000"/>
                  </a:schemeClr>
                </a:solidFill>
              </a:rPr>
              <a:t>bzw. FK (lfd. Projekte)</a:t>
            </a:r>
            <a:endParaRPr lang="de-DE" sz="1100" i="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 userDrawn="1"/>
        </p:nvGraphicFramePr>
        <p:xfrm>
          <a:off x="254235" y="1221366"/>
          <a:ext cx="4509152" cy="5093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9152"/>
              </a:tblGrid>
              <a:tr h="190460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175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1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Inhaltsplatzhalter 2"/>
          <p:cNvSpPr>
            <a:spLocks noGrp="1"/>
          </p:cNvSpPr>
          <p:nvPr>
            <p:ph idx="23" hasCustomPrompt="1"/>
          </p:nvPr>
        </p:nvSpPr>
        <p:spPr>
          <a:xfrm>
            <a:off x="254235" y="1221365"/>
            <a:ext cx="4509152" cy="1905881"/>
          </a:xfrm>
          <a:prstGeom prst="rect">
            <a:avLst/>
          </a:prstGeom>
          <a:ln w="12700">
            <a:solidFill>
              <a:srgbClr val="00ADEE"/>
            </a:solidFill>
          </a:ln>
        </p:spPr>
        <p:txBody>
          <a:bodyPr lIns="72000" tIns="72000" rIns="72000" bIns="72000"/>
          <a:lstStyle>
            <a:lvl1pPr marL="0" indent="0">
              <a:spcBef>
                <a:spcPts val="600"/>
              </a:spcBef>
              <a:spcAft>
                <a:spcPts val="200"/>
              </a:spcAft>
              <a:buClrTx/>
              <a:buFont typeface="Arial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ClrTx/>
              <a:buSzPct val="120000"/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108000" indent="-108000">
              <a:spcBef>
                <a:spcPts val="4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3pPr>
            <a:lvl4pPr marL="252000" marR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Symbol" pitchFamily="18" charset="2"/>
              <a:buChar char="-"/>
              <a:tabLst/>
              <a:defRPr sz="1000">
                <a:solidFill>
                  <a:schemeClr val="tx1"/>
                </a:solidFill>
                <a:latin typeface="+mn-lt"/>
              </a:defRPr>
            </a:lvl4pPr>
            <a:lvl5pPr marL="360000" indent="-108000"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itchFamily="34" charset="0"/>
              <a:buChar char="•"/>
              <a:defRPr sz="1000" b="0" i="0" baseline="0">
                <a:solidFill>
                  <a:schemeClr val="tx1"/>
                </a:solidFill>
                <a:latin typeface="+mn-lt"/>
              </a:defRPr>
            </a:lvl5pPr>
            <a:lvl6pPr marL="982663" indent="-177800">
              <a:buFont typeface="Arial" pitchFamily="34" charset="0"/>
              <a:buChar char="•"/>
              <a:defRPr sz="1000" b="0" baseline="0"/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3"/>
            <a:endParaRPr lang="de-DE" dirty="0" smtClean="0"/>
          </a:p>
        </p:txBody>
      </p:sp>
      <p:sp>
        <p:nvSpPr>
          <p:cNvPr id="43" name="Titel 4"/>
          <p:cNvSpPr>
            <a:spLocks noGrp="1"/>
          </p:cNvSpPr>
          <p:nvPr>
            <p:ph type="title" hasCustomPrompt="1"/>
          </p:nvPr>
        </p:nvSpPr>
        <p:spPr>
          <a:xfrm>
            <a:off x="222100" y="649865"/>
            <a:ext cx="8626859" cy="432785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Projektname</a:t>
            </a:r>
            <a:endParaRPr lang="de-DE" dirty="0"/>
          </a:p>
        </p:txBody>
      </p:sp>
      <p:sp>
        <p:nvSpPr>
          <p:cNvPr id="46" name="Inhaltsplatzhalter 2"/>
          <p:cNvSpPr>
            <a:spLocks noGrp="1"/>
          </p:cNvSpPr>
          <p:nvPr>
            <p:ph idx="26" hasCustomPrompt="1"/>
          </p:nvPr>
        </p:nvSpPr>
        <p:spPr>
          <a:xfrm>
            <a:off x="254235" y="3126939"/>
            <a:ext cx="4509152" cy="3202932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>
              <a:spcBef>
                <a:spcPts val="600"/>
              </a:spcBef>
              <a:spcAft>
                <a:spcPts val="200"/>
              </a:spcAft>
              <a:buClrTx/>
              <a:buFont typeface="Arial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ClrTx/>
              <a:buSzPct val="120000"/>
              <a:buFontTx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108000" indent="-108000">
              <a:spcBef>
                <a:spcPts val="4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+mn-lt"/>
              </a:defRPr>
            </a:lvl3pPr>
            <a:lvl4pPr marL="252000" marR="0" indent="-144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Symbol" pitchFamily="18" charset="2"/>
              <a:buChar char="-"/>
              <a:tabLst/>
              <a:defRPr sz="1000">
                <a:solidFill>
                  <a:schemeClr val="tx1"/>
                </a:solidFill>
                <a:latin typeface="+mn-lt"/>
              </a:defRPr>
            </a:lvl4pPr>
            <a:lvl5pPr marL="360000" indent="-108000">
              <a:spcBef>
                <a:spcPts val="200"/>
              </a:spcBef>
              <a:spcAft>
                <a:spcPts val="200"/>
              </a:spcAft>
              <a:buClrTx/>
              <a:buSzPct val="120000"/>
              <a:buFont typeface="Arial" pitchFamily="34" charset="0"/>
              <a:buChar char="•"/>
              <a:defRPr sz="1000" b="0" i="0" baseline="0">
                <a:solidFill>
                  <a:schemeClr val="tx1"/>
                </a:solidFill>
                <a:latin typeface="+mn-lt"/>
              </a:defRPr>
            </a:lvl5pPr>
            <a:lvl6pPr marL="982663" indent="-177800">
              <a:buFont typeface="Arial" pitchFamily="34" charset="0"/>
              <a:buChar char="•"/>
              <a:defRPr sz="1000" b="0" baseline="0"/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685800" y="6496050"/>
            <a:ext cx="64008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spc="5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18081" y="2012952"/>
            <a:ext cx="7597232" cy="75882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2pPr>
            <a:lvl3pP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5pPr>
          </a:lstStyle>
          <a:p>
            <a:r>
              <a:rPr lang="de-DE" dirty="0" smtClean="0"/>
              <a:t>Fragen? </a:t>
            </a:r>
          </a:p>
          <a:p>
            <a:r>
              <a:rPr lang="de-DE" dirty="0" smtClean="0"/>
              <a:t>Diskussionsrunde</a:t>
            </a:r>
            <a:endParaRPr lang="de-DE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85800" y="6496050"/>
            <a:ext cx="64008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spc="5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17"/>
          <p:cNvCxnSpPr/>
          <p:nvPr/>
        </p:nvCxnSpPr>
        <p:spPr>
          <a:xfrm>
            <a:off x="618085" y="1919824"/>
            <a:ext cx="360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18081" y="1019180"/>
            <a:ext cx="7597232" cy="900644"/>
          </a:xfrm>
          <a:prstGeom prst="rect">
            <a:avLst/>
          </a:prstGeom>
        </p:spPr>
        <p:txBody>
          <a:bodyPr lIns="0" rIns="0"/>
          <a:lstStyle>
            <a:lvl1pPr algn="l">
              <a:defRPr lang="de-DE" sz="2500" kern="1200" baseline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Vielen Dank für Ihre Aufmerksamkeit!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685800" y="6496050"/>
            <a:ext cx="64008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spc="5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18081" y="2012952"/>
            <a:ext cx="7597232" cy="758823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2pPr>
            <a:lvl3pP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defRPr>
            </a:lvl5pPr>
          </a:lstStyle>
          <a:p>
            <a:r>
              <a:rPr lang="de-DE" dirty="0" smtClean="0"/>
              <a:t>Fragen? </a:t>
            </a:r>
          </a:p>
          <a:p>
            <a:r>
              <a:rPr lang="de-DE" dirty="0" smtClean="0"/>
              <a:t>Diskussionsrunde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18085" y="3309520"/>
            <a:ext cx="27082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de-DE" sz="1600" b="1" i="0" baseline="0" dirty="0" err="1" smtClean="0">
                <a:solidFill>
                  <a:schemeClr val="tx1"/>
                </a:solidFill>
                <a:latin typeface="Verdana" pitchFamily="34" charset="0"/>
              </a:rPr>
              <a:t>inpro</a:t>
            </a:r>
            <a:endParaRPr lang="de-DE" sz="1600" b="1" i="0" baseline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85800" y="6496050"/>
            <a:ext cx="6400800" cy="36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spc="5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17"/>
          <p:cNvCxnSpPr/>
          <p:nvPr/>
        </p:nvCxnSpPr>
        <p:spPr>
          <a:xfrm>
            <a:off x="618085" y="1919824"/>
            <a:ext cx="360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618081" y="1019180"/>
            <a:ext cx="7597232" cy="900644"/>
          </a:xfrm>
          <a:prstGeom prst="rect">
            <a:avLst/>
          </a:prstGeom>
        </p:spPr>
        <p:txBody>
          <a:bodyPr lIns="0" rIns="0"/>
          <a:lstStyle>
            <a:lvl1pPr algn="l">
              <a:defRPr lang="de-DE" sz="2500" kern="1200" baseline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Vielen Dank für Ihre Aufmerksamkeit!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8085" y="3604796"/>
            <a:ext cx="527789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/>
              <a:t>Innovationsgesellschaft für fortgeschrittene</a:t>
            </a:r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de-DE" sz="1600" dirty="0" smtClean="0"/>
              <a:t>Produktionssysteme in der Fahrzeugindustrie mbH</a:t>
            </a:r>
          </a:p>
          <a:p>
            <a:pPr>
              <a:spcBef>
                <a:spcPts val="384"/>
              </a:spcBef>
              <a:spcAft>
                <a:spcPts val="600"/>
              </a:spcAft>
            </a:pPr>
            <a:r>
              <a:rPr lang="de-DE" sz="1600" dirty="0" err="1" smtClean="0"/>
              <a:t>Hallerstr</a:t>
            </a:r>
            <a:r>
              <a:rPr lang="de-DE" sz="1600" dirty="0" smtClean="0"/>
              <a:t>. 1</a:t>
            </a:r>
          </a:p>
          <a:p>
            <a:pPr>
              <a:spcBef>
                <a:spcPts val="384"/>
              </a:spcBef>
            </a:pPr>
            <a:r>
              <a:rPr lang="de-DE" sz="1600" dirty="0" smtClean="0"/>
              <a:t>D-10587 Berlin</a:t>
            </a:r>
          </a:p>
        </p:txBody>
      </p:sp>
      <p:sp>
        <p:nvSpPr>
          <p:cNvPr id="12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1" y="5498642"/>
            <a:ext cx="7784664" cy="295274"/>
          </a:xfrm>
          <a:prstGeom prst="rect">
            <a:avLst/>
          </a:prstGeom>
        </p:spPr>
        <p:txBody>
          <a:bodyPr lIns="0" tIns="0" rIns="0" bIns="0"/>
          <a:lstStyle>
            <a:lvl1pPr algn="l">
              <a:buNone/>
              <a:defRPr lang="de-DE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Persönliche Kontaktdaten</a:t>
            </a:r>
          </a:p>
          <a:p>
            <a:pPr lvl="0"/>
            <a:endParaRPr lang="de-DE" dirty="0" smtClean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611191" y="5055629"/>
            <a:ext cx="52778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600" dirty="0" smtClean="0">
                <a:solidFill>
                  <a:srgbClr val="00ADEE"/>
                </a:solidFill>
              </a:rPr>
              <a:t>www.inpro.de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Aufzählung - eine breite Sp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4" hasCustomPrompt="1"/>
          </p:nvPr>
        </p:nvSpPr>
        <p:spPr>
          <a:xfrm>
            <a:off x="370800" y="1794042"/>
            <a:ext cx="8401060" cy="44715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63600" indent="-1800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2pPr>
            <a:lvl3pPr marL="630238" indent="-26828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Lucida Grande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801688" indent="-1793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982663" indent="-1809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Lucida Grande"/>
              <a:buChar char="–"/>
              <a:defRPr sz="1000" b="0" i="0" baseline="0">
                <a:solidFill>
                  <a:schemeClr val="tx1"/>
                </a:solidFill>
                <a:latin typeface="+mn-lt"/>
              </a:defRPr>
            </a:lvl5pPr>
            <a:lvl6pPr marL="982663" indent="-177800">
              <a:buFont typeface="Arial" pitchFamily="34" charset="0"/>
              <a:buChar char="•"/>
              <a:defRPr sz="1000" b="0" baseline="0"/>
            </a:lvl6pPr>
          </a:lstStyle>
          <a:p>
            <a:pPr lvl="0"/>
            <a:r>
              <a:rPr lang="de-DE" dirty="0" smtClean="0"/>
              <a:t>Textfeld</a:t>
            </a:r>
          </a:p>
          <a:p>
            <a:pPr lvl="1"/>
            <a:r>
              <a:rPr lang="de-DE" dirty="0" smtClean="0"/>
              <a:t>Aufzählung zweite Ebene</a:t>
            </a:r>
          </a:p>
          <a:p>
            <a:pPr lvl="2"/>
            <a:r>
              <a:rPr lang="de-DE" dirty="0" smtClean="0"/>
              <a:t>Aufzählung dritte Ebene</a:t>
            </a:r>
          </a:p>
          <a:p>
            <a:pPr lvl="3"/>
            <a:r>
              <a:rPr lang="de-DE" dirty="0" smtClean="0"/>
              <a:t>Aufzählung vierte Ebene</a:t>
            </a:r>
          </a:p>
          <a:p>
            <a:pPr lvl="4"/>
            <a:r>
              <a:rPr lang="de-DE" dirty="0" smtClean="0"/>
              <a:t>Aufzählung 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Aufzählung - eine schmal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5" hasCustomPrompt="1"/>
          </p:nvPr>
        </p:nvSpPr>
        <p:spPr>
          <a:xfrm>
            <a:off x="370800" y="1794042"/>
            <a:ext cx="4093533" cy="44715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63600" indent="-1800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20000"/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2pPr>
            <a:lvl3pPr marL="630238" indent="-26828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20000"/>
              <a:buFont typeface="Lucida Grande"/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801688" indent="-1793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982663" indent="-1809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Lucida Grande"/>
              <a:buChar char="–"/>
              <a:defRPr sz="1000" b="0" i="0" baseline="0">
                <a:solidFill>
                  <a:schemeClr val="tx1"/>
                </a:solidFill>
                <a:latin typeface="+mn-lt"/>
              </a:defRPr>
            </a:lvl5pPr>
            <a:lvl6pPr marL="982663" indent="-177800">
              <a:buFont typeface="Arial" pitchFamily="34" charset="0"/>
              <a:buChar char="•"/>
              <a:defRPr sz="1000" b="0" baseline="0"/>
            </a:lvl6pPr>
          </a:lstStyle>
          <a:p>
            <a:pPr lvl="0"/>
            <a:r>
              <a:rPr lang="de-DE" dirty="0" smtClean="0"/>
              <a:t>Textfeld</a:t>
            </a:r>
          </a:p>
          <a:p>
            <a:pPr lvl="1"/>
            <a:r>
              <a:rPr lang="de-DE" dirty="0" smtClean="0"/>
              <a:t>Aufzählung zweite Ebene</a:t>
            </a:r>
          </a:p>
          <a:p>
            <a:pPr lvl="2"/>
            <a:r>
              <a:rPr lang="de-DE" dirty="0" smtClean="0"/>
              <a:t>Aufzählung dritte Ebene</a:t>
            </a:r>
          </a:p>
          <a:p>
            <a:pPr lvl="3"/>
            <a:r>
              <a:rPr lang="de-DE" dirty="0" smtClean="0"/>
              <a:t>Aufzählung vierte Ebene</a:t>
            </a:r>
          </a:p>
          <a:p>
            <a:pPr lvl="4"/>
            <a:r>
              <a:rPr lang="de-DE" dirty="0" smtClean="0"/>
              <a:t>Aufzählung 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- eine breit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4" hasCustomPrompt="1"/>
          </p:nvPr>
        </p:nvSpPr>
        <p:spPr>
          <a:xfrm>
            <a:off x="370800" y="1794042"/>
            <a:ext cx="8390090" cy="447158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lang="de-DE" sz="1800" b="1" dirty="0" smtClean="0">
                <a:solidFill>
                  <a:schemeClr val="tx1"/>
                </a:solidFill>
                <a:latin typeface="+mn-lt"/>
              </a:defRPr>
            </a:lvl1pPr>
            <a:lvl2pPr marL="355600" indent="-1778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1338" indent="-18573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7191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8969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Char char="-"/>
              <a:defRPr sz="1000" b="0" i="0" baseline="0">
                <a:solidFill>
                  <a:schemeClr val="tx1"/>
                </a:solidFill>
              </a:defRPr>
            </a:lvl5pPr>
            <a:lvl6pPr marL="10747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000" b="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Aufzählung -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6" hasCustomPrompt="1"/>
          </p:nvPr>
        </p:nvSpPr>
        <p:spPr>
          <a:xfrm>
            <a:off x="370800" y="1794042"/>
            <a:ext cx="4093533" cy="447158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defRPr lang="de-DE" sz="1800" b="0" dirty="0" smtClean="0">
                <a:solidFill>
                  <a:schemeClr val="tx1"/>
                </a:solidFill>
                <a:latin typeface="+mn-lt"/>
              </a:defRPr>
            </a:lvl1pPr>
            <a:lvl2pPr marL="355600" indent="-1778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1338" indent="-18573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7191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8969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Char char="-"/>
              <a:defRPr sz="1000" b="0" i="0" baseline="0">
                <a:solidFill>
                  <a:schemeClr val="tx1"/>
                </a:solidFill>
              </a:defRPr>
            </a:lvl5pPr>
            <a:lvl6pPr marL="10747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000" b="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7" hasCustomPrompt="1"/>
          </p:nvPr>
        </p:nvSpPr>
        <p:spPr>
          <a:xfrm>
            <a:off x="4678327" y="1794042"/>
            <a:ext cx="4093533" cy="447158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defRPr lang="de-DE" sz="1800" b="0" dirty="0" smtClean="0">
                <a:solidFill>
                  <a:schemeClr val="tx1"/>
                </a:solidFill>
                <a:latin typeface="+mn-lt"/>
              </a:defRPr>
            </a:lvl1pPr>
            <a:lvl2pPr marL="355600" indent="-1778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1338" indent="-18573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7191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8969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Char char="-"/>
              <a:defRPr sz="1000" b="0" i="0" baseline="0">
                <a:solidFill>
                  <a:schemeClr val="tx1"/>
                </a:solidFill>
              </a:defRPr>
            </a:lvl5pPr>
            <a:lvl6pPr marL="10747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000" b="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-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6" hasCustomPrompt="1"/>
          </p:nvPr>
        </p:nvSpPr>
        <p:spPr>
          <a:xfrm>
            <a:off x="370800" y="1794042"/>
            <a:ext cx="4093533" cy="447158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lang="de-DE" sz="1800" b="1" dirty="0" smtClean="0">
                <a:solidFill>
                  <a:schemeClr val="tx1"/>
                </a:solidFill>
                <a:latin typeface="+mn-lt"/>
              </a:defRPr>
            </a:lvl1pPr>
            <a:lvl2pPr marL="355600" indent="-1778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1338" indent="-18573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7191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8969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Char char="-"/>
              <a:defRPr sz="1000" b="0" i="0" baseline="0">
                <a:solidFill>
                  <a:schemeClr val="tx1"/>
                </a:solidFill>
              </a:defRPr>
            </a:lvl5pPr>
            <a:lvl6pPr marL="10747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000" b="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4678327" y="1794042"/>
            <a:ext cx="4093533" cy="447158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lang="de-DE" sz="1800" b="1" dirty="0" smtClean="0">
                <a:solidFill>
                  <a:schemeClr val="tx1"/>
                </a:solidFill>
                <a:latin typeface="+mn-lt"/>
              </a:defRPr>
            </a:lvl1pPr>
            <a:lvl2pPr marL="355600" indent="-1778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1338" indent="-18573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7191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8969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Char char="-"/>
              <a:defRPr sz="1000" b="0" i="0" baseline="0">
                <a:solidFill>
                  <a:schemeClr val="tx1"/>
                </a:solidFill>
              </a:defRPr>
            </a:lvl5pPr>
            <a:lvl6pPr marL="10747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000" b="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- eine schmal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6" hasCustomPrompt="1"/>
          </p:nvPr>
        </p:nvSpPr>
        <p:spPr>
          <a:xfrm>
            <a:off x="370800" y="1794042"/>
            <a:ext cx="4093533" cy="4471586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lang="de-DE" sz="1800" b="1" dirty="0" smtClean="0">
                <a:solidFill>
                  <a:schemeClr val="tx1"/>
                </a:solidFill>
                <a:latin typeface="+mn-lt"/>
              </a:defRPr>
            </a:lvl1pPr>
            <a:lvl2pPr marL="355600" indent="-17780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 marL="541338" indent="-185738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7191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lang="de-DE" sz="1200" dirty="0" smtClean="0">
                <a:solidFill>
                  <a:schemeClr val="tx1"/>
                </a:solidFill>
                <a:latin typeface="+mn-lt"/>
              </a:defRPr>
            </a:lvl4pPr>
            <a:lvl5pPr marL="8969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Char char="-"/>
              <a:defRPr sz="1000" b="0" i="0" baseline="0">
                <a:solidFill>
                  <a:schemeClr val="tx1"/>
                </a:solidFill>
              </a:defRPr>
            </a:lvl5pPr>
            <a:lvl6pPr marL="1074738" indent="-1778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000" b="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dirty="0" smtClean="0"/>
              <a:t>Text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/>
          <p:cNvSpPr>
            <a:spLocks noGrp="1"/>
          </p:cNvSpPr>
          <p:nvPr>
            <p:ph type="title" hasCustomPrompt="1"/>
          </p:nvPr>
        </p:nvSpPr>
        <p:spPr>
          <a:xfrm>
            <a:off x="370800" y="1019175"/>
            <a:ext cx="8401060" cy="571500"/>
          </a:xfrm>
          <a:prstGeom prst="rect">
            <a:avLst/>
          </a:prstGeom>
        </p:spPr>
        <p:txBody>
          <a:bodyPr lIns="0" tIns="0"/>
          <a:lstStyle>
            <a:lvl1pPr algn="l">
              <a:defRPr lang="de-DE" sz="2500" kern="1200" baseline="0" dirty="0" smtClean="0">
                <a:solidFill>
                  <a:srgbClr val="00ADE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90228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stafic\Desktop\inpro-logo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8062" y="248838"/>
            <a:ext cx="855576" cy="409712"/>
          </a:xfrm>
          <a:prstGeom prst="rect">
            <a:avLst/>
          </a:prstGeom>
          <a:noFill/>
        </p:spPr>
      </p:pic>
      <p:sp>
        <p:nvSpPr>
          <p:cNvPr id="17" name="TextBox 7"/>
          <p:cNvSpPr txBox="1"/>
          <p:nvPr/>
        </p:nvSpPr>
        <p:spPr>
          <a:xfrm>
            <a:off x="8312152" y="6542521"/>
            <a:ext cx="552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9FC8BB-116A-4740-AC75-E68088BF326D}" type="slidenum">
              <a:rPr lang="en-US" sz="900" spc="50" baseline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‹Nr.›</a:t>
            </a:fld>
            <a:endParaRPr lang="en-US" sz="900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8312152" y="6542521"/>
            <a:ext cx="552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9FC8BB-116A-4740-AC75-E68088BF326D}" type="slidenum">
              <a:rPr lang="en-US" sz="900" spc="50" baseline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‹Nr.›</a:t>
            </a:fld>
            <a:endParaRPr lang="en-US" sz="900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15902" y="6559550"/>
            <a:ext cx="8661400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90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© INPRO, Germany           	</a:t>
            </a:r>
            <a:r>
              <a:rPr lang="de-DE" sz="900" baseline="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                                </a:t>
            </a:r>
            <a:r>
              <a:rPr lang="de-DE" sz="90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 Streng vertraulich – für internen Gebrauch</a:t>
            </a:r>
            <a:endParaRPr lang="de-DE" sz="9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8312152" y="6542521"/>
            <a:ext cx="552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9FC8BB-116A-4740-AC75-E68088BF326D}" type="slidenum">
              <a:rPr lang="en-US" sz="900" spc="50" baseline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‹Nr.›</a:t>
            </a:fld>
            <a:endParaRPr lang="en-US" sz="900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8312152" y="6542521"/>
            <a:ext cx="552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9FC8BB-116A-4740-AC75-E68088BF326D}" type="slidenum">
              <a:rPr lang="en-US" sz="900" spc="50" baseline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‹Nr.›</a:t>
            </a:fld>
            <a:endParaRPr lang="en-US" sz="900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15902" y="6559550"/>
            <a:ext cx="8661400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90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© INPRO, Germany           	</a:t>
            </a:r>
            <a:r>
              <a:rPr lang="de-DE" sz="900" baseline="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                                </a:t>
            </a:r>
            <a:r>
              <a:rPr lang="de-DE" sz="90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 Streng vertraulich – für internen Gebrauch</a:t>
            </a:r>
            <a:endParaRPr lang="de-DE" sz="9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8312151" y="6542521"/>
            <a:ext cx="552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A9FC8BB-116A-4740-AC75-E68088BF326D}" type="slidenum">
              <a:rPr lang="en-US" sz="900" spc="50" baseline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‹Nr.›</a:t>
            </a:fld>
            <a:endParaRPr lang="en-US" sz="900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angle 23"/>
          <p:cNvSpPr/>
          <p:nvPr/>
        </p:nvSpPr>
        <p:spPr>
          <a:xfrm>
            <a:off x="-8627" y="6435636"/>
            <a:ext cx="9152627" cy="43099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/>
          <p:cNvSpPr txBox="1"/>
          <p:nvPr/>
        </p:nvSpPr>
        <p:spPr>
          <a:xfrm>
            <a:off x="8231187" y="6542521"/>
            <a:ext cx="55245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6A9FC8BB-116A-4740-AC75-E68088BF326D}" type="slidenum">
              <a:rPr lang="en-US" sz="900" spc="50" baseline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‹Nr.›</a:t>
            </a:fld>
            <a:endParaRPr lang="en-US" sz="900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70800" y="6559550"/>
            <a:ext cx="1359236" cy="230832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r>
              <a:rPr lang="de-DE" sz="90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© </a:t>
            </a:r>
            <a:r>
              <a:rPr lang="de-DE" sz="900" b="1" i="0" noProof="0" dirty="0" err="1" smtClean="0">
                <a:solidFill>
                  <a:schemeClr val="bg1"/>
                </a:solidFill>
                <a:latin typeface="Verdana"/>
                <a:cs typeface="Verdana"/>
                <a:sym typeface="Arial" charset="0"/>
              </a:rPr>
              <a:t>inpro</a:t>
            </a:r>
            <a:r>
              <a:rPr lang="de-DE" sz="900" noProof="0" dirty="0" smtClean="0">
                <a:solidFill>
                  <a:schemeClr val="bg1"/>
                </a:solidFill>
                <a:latin typeface="Verdana" pitchFamily="34" charset="0"/>
                <a:cs typeface="Arial" charset="0"/>
                <a:sym typeface="Arial" charset="0"/>
              </a:rPr>
              <a:t>, Germany</a:t>
            </a:r>
            <a:endParaRPr lang="de-DE" sz="9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Rechteck 15"/>
          <p:cNvSpPr/>
          <p:nvPr/>
        </p:nvSpPr>
        <p:spPr>
          <a:xfrm>
            <a:off x="2740121" y="6559550"/>
            <a:ext cx="3659188" cy="230832"/>
          </a:xfrm>
          <a:prstGeom prst="rect">
            <a:avLst/>
          </a:prstGeom>
          <a:ln>
            <a:noFill/>
          </a:ln>
        </p:spPr>
        <p:txBody>
          <a:bodyPr wrap="square" lIns="0" rIns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 smtClean="0">
                <a:solidFill>
                  <a:schemeClr val="bg1"/>
                </a:solidFill>
                <a:latin typeface="Verdana" pitchFamily="34" charset="0"/>
              </a:rPr>
              <a:t>Released for: Math for the Digital Factory</a:t>
            </a:r>
            <a:endParaRPr lang="de-DE" sz="900" noProof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4" r:id="rId3"/>
    <p:sldLayoutId id="2147483717" r:id="rId4"/>
    <p:sldLayoutId id="2147483703" r:id="rId5"/>
    <p:sldLayoutId id="2147483706" r:id="rId6"/>
    <p:sldLayoutId id="2147483742" r:id="rId7"/>
    <p:sldLayoutId id="2147483716" r:id="rId8"/>
    <p:sldLayoutId id="2147483739" r:id="rId9"/>
    <p:sldLayoutId id="2147483741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Josef Prinz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Math for the Digital Factory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May 7-9, 2014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 and Optimization of the transfer of thin flexible </a:t>
            </a:r>
            <a:r>
              <a:rPr lang="en-US" sz="2400" dirty="0" smtClean="0"/>
              <a:t>sheet metal parts in transfer presses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Transfer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Tooling Design</a:t>
            </a:r>
          </a:p>
          <a:p>
            <a:pPr lvl="1"/>
            <a:r>
              <a:rPr lang="en-US" dirty="0" smtClean="0"/>
              <a:t>Selection, configuration</a:t>
            </a:r>
          </a:p>
          <a:p>
            <a:r>
              <a:rPr lang="en-US" dirty="0" smtClean="0"/>
              <a:t>Part handling</a:t>
            </a:r>
          </a:p>
          <a:p>
            <a:pPr lvl="1"/>
            <a:r>
              <a:rPr lang="en-US" dirty="0" smtClean="0"/>
              <a:t>Specification of the holding positions </a:t>
            </a:r>
          </a:p>
          <a:p>
            <a:r>
              <a:rPr lang="en-US" dirty="0" smtClean="0"/>
              <a:t>Feasibility Study</a:t>
            </a:r>
          </a:p>
          <a:p>
            <a:pPr lvl="1"/>
            <a:r>
              <a:rPr lang="en-US" dirty="0" smtClean="0"/>
              <a:t>Ranges of contact pressure</a:t>
            </a:r>
          </a:p>
          <a:p>
            <a:pPr lvl="1"/>
            <a:r>
              <a:rPr lang="en-US" dirty="0" smtClean="0"/>
              <a:t>Consideration of motion dynamics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3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hteck 70"/>
          <p:cNvSpPr/>
          <p:nvPr/>
        </p:nvSpPr>
        <p:spPr>
          <a:xfrm>
            <a:off x="4988966" y="1794042"/>
            <a:ext cx="4021684" cy="434958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/>
          <p:cNvSpPr/>
          <p:nvPr/>
        </p:nvSpPr>
        <p:spPr>
          <a:xfrm>
            <a:off x="4988966" y="1794042"/>
            <a:ext cx="4021684" cy="185403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feld 72"/>
          <p:cNvSpPr txBox="1"/>
          <p:nvPr/>
        </p:nvSpPr>
        <p:spPr>
          <a:xfrm>
            <a:off x="7788073" y="3387201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tooling system</a:t>
            </a:r>
            <a:endParaRPr lang="en-US" sz="1100" dirty="0"/>
          </a:p>
        </p:txBody>
      </p:sp>
      <p:sp>
        <p:nvSpPr>
          <p:cNvPr id="74" name="Textfeld 73"/>
          <p:cNvSpPr txBox="1"/>
          <p:nvPr/>
        </p:nvSpPr>
        <p:spPr>
          <a:xfrm>
            <a:off x="6986483" y="5882015"/>
            <a:ext cx="2025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positions for vacuum cups</a:t>
            </a:r>
            <a:endParaRPr lang="en-US" sz="1100" dirty="0"/>
          </a:p>
        </p:txBody>
      </p:sp>
      <p:pic>
        <p:nvPicPr>
          <p:cNvPr id="3076" name="Picture 4" descr="http://p52279.typo3server.info/fileadmin/Bilder/x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CED0"/>
              </a:clrFrom>
              <a:clrTo>
                <a:srgbClr val="CDCE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233" y="1802002"/>
            <a:ext cx="2194559" cy="2194559"/>
          </a:xfrm>
          <a:prstGeom prst="rect">
            <a:avLst/>
          </a:prstGeom>
          <a:noFill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/>
          <a:srcRect l="18466" t="29898" r="1558" b="18432"/>
          <a:stretch>
            <a:fillRect/>
          </a:stretch>
        </p:blipFill>
        <p:spPr bwMode="auto">
          <a:xfrm>
            <a:off x="5019092" y="4065835"/>
            <a:ext cx="3936137" cy="153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dirty="0" smtClean="0"/>
              <a:t>Overview of the problem domain</a:t>
            </a:r>
          </a:p>
          <a:p>
            <a:pPr lvl="1"/>
            <a:r>
              <a:rPr lang="en-US" dirty="0" smtClean="0"/>
              <a:t>Planning Task</a:t>
            </a:r>
          </a:p>
          <a:p>
            <a:pPr lvl="1"/>
            <a:r>
              <a:rPr lang="en-US" b="1" dirty="0" smtClean="0"/>
              <a:t>Constraints for the planning and optimization</a:t>
            </a:r>
          </a:p>
          <a:p>
            <a:pPr lvl="1"/>
            <a:r>
              <a:rPr lang="en-US" dirty="0" smtClean="0"/>
              <a:t>Methods, Models and Algorithms</a:t>
            </a:r>
          </a:p>
          <a:p>
            <a:pPr lvl="1"/>
            <a:r>
              <a:rPr lang="en-US" dirty="0" smtClean="0"/>
              <a:t>Summary and Conclusion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grpSp>
        <p:nvGrpSpPr>
          <p:cNvPr id="4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5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6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7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8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9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0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1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2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3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4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15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Metal-Part</a:t>
            </a:r>
          </a:p>
          <a:p>
            <a:pPr lvl="1"/>
            <a:r>
              <a:rPr lang="en-US" dirty="0" smtClean="0"/>
              <a:t>No damage</a:t>
            </a:r>
          </a:p>
          <a:p>
            <a:pPr lvl="2"/>
            <a:r>
              <a:rPr lang="en-US" dirty="0" smtClean="0"/>
              <a:t>due to plastic deformation</a:t>
            </a:r>
          </a:p>
          <a:p>
            <a:pPr lvl="2"/>
            <a:r>
              <a:rPr lang="en-US" dirty="0" smtClean="0"/>
              <a:t>due to collisions</a:t>
            </a:r>
          </a:p>
          <a:p>
            <a:pPr lvl="2"/>
            <a:r>
              <a:rPr lang="en-US" dirty="0" smtClean="0"/>
              <a:t>due to process failures (loss of contact)</a:t>
            </a:r>
          </a:p>
          <a:p>
            <a:pPr lvl="1"/>
            <a:r>
              <a:rPr lang="en-US" dirty="0" smtClean="0"/>
              <a:t>Minimal risk</a:t>
            </a:r>
          </a:p>
          <a:p>
            <a:pPr lvl="2"/>
            <a:r>
              <a:rPr lang="en-US" dirty="0" smtClean="0"/>
              <a:t>minimal vibration</a:t>
            </a:r>
          </a:p>
          <a:p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High output rate</a:t>
            </a:r>
          </a:p>
          <a:p>
            <a:pPr lvl="2"/>
            <a:r>
              <a:rPr lang="en-US" dirty="0" smtClean="0"/>
              <a:t>maximal velocity</a:t>
            </a:r>
          </a:p>
          <a:p>
            <a:pPr lvl="1"/>
            <a:r>
              <a:rPr lang="en-US" dirty="0" smtClean="0"/>
              <a:t>High efficiency</a:t>
            </a:r>
          </a:p>
          <a:p>
            <a:pPr lvl="2"/>
            <a:r>
              <a:rPr lang="en-US" dirty="0" smtClean="0"/>
              <a:t>low energy consumption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AutoShape 5" descr="data:image/jpeg;base64,/9j/4AAQSkZJRgABAQAAAQABAAD/2wCEAAkGBhQSERUUERMVFBQUFxgaGBYVGR0aGBUXFR0VFxUYGhoYGyYfFx0jGRgVIC8iIykpLCwsGh4xNTAqNSYrLCkBCQoKBQUFDQUFDSkYEhgpKSkpKSkpKSkpKSkpKSkpKSkpKSkpKSkpKSkpKSkpKSkpKSkpKSkpKSkpKSkpKSkpKf/AABEIALkBEAMBIgACEQEDEQH/xAAbAAACAwEBAQAAAAAAAAAAAAAABQMEBgIBB//EAFAQAAIBAwEFAwYHDAgEBgMAAAECAwAEERIFBhMhMUFRYRQiMkJxgRYjM1JykaEkNENTVGJzgoOSk7EVoqOys8HR0mN0lNREZKS0w9MHNVX/xAAUAQEAAAAAAAAAAAAAAAAAAAAA/8QAFBEBAAAAAAAAAAAAAAAAAAAAAP/aAAwDAQACEQMRAD8A+40UUUBRRRQZu8PkExmHK0nbM47LeVuXHHdG5wJOwHD9shrSVxLEGUqwDKwIIIyCDyIIPUYrP7IkNpKLOQkxNnyWRjnzVGTbsT1dFBKk82QdpRiQ0dFFFAUUUUBRRRQFFFFAUUUUBRRRQFFFK77ei1hbTLcRK/zNYLn2IMsfcKBpRSJt6S3KC0upvHh8FfruTHn3A0GXaEmNMdrbjvdnnYfqII1z+uaB7XEsyqCzEKB1JOAPaT0pL8HpnHx99Oc9VhCQr7iqmQfv13DubaKdTQLK3z5y07+5pixHuNAo3o38thA8cF1EZZSsSujaliaUhNbOuVTQCz+cR6BrVWVosUaRxjSkaqijuVAFUfUBSKOBbm9YYBgs1MYTHmNPMo4nLodEDKv7Zx2Vwrts04clrD1XOS1n15OTzaDoA3WPocpzQNPRXgOele0BRRRQFFFFAUUUUBRRRQFFFFAUg37hDWE2eqgMhBIKOrKUdWHNWDYII5in9I99vvKUd5jH70kY/wA6Dn4KlTmK8vI/DiiUf+oSSuv6Ju19C+1fp4Eb/CMVPKKDIWN9fmZrea4tophlkHkzlZowfTjY3PPGVDLjKk9oKszTyG+/K4Pdat/3NXNsbHS5TSxZWU6o5EOJInGQHQ9h5kYOQQSCCCQamx9sPxDbXQVbhQSGUYjuIxy4keemMjUmSUJHVSrEPBYX3bdw+62P/wB9eDZt7+WR/wDTD/7aeVBd38cS6pZEjXvdgo+tiKBUNlXn5cv/AE6/76P6Iu/y4/wI68bfW1OREz3B/wDLRyTD96NSg95FB23cvjg2LjPbcSxxD6ozK496ig9Oxrr8vf8Agxf7aDsW5/L5f4UH+cdeC2v3HnzW0APZFG0rD2PI6r9cdC7q6jme7u5vDi8FfqthHn35oIb20khXVNtSSJfnOtsi/W0VZ/bm3yltM9ttK5nkSJ2Uw28UsepVJGp47Yoo5cyWFa2z3UtIm1JbRB/nlAz+92yx+umF5bCSN0bo6sp9jAg/zoMTALVgDcwbSmzz+PSeZDnn8nCWi+pab2O37CAaY08nXu8mlgHv1RKKvboza7C1Y9TBFn26F1fbmm9AlXfOxP8A4y2HgZkB+otmmFrtSGT5OWN/oOrfyNWHiDDDAEdx5/zpbcbq2chy9pbufzoUP81oGlUNubUFvBJKRqKjzUHWSRiFjjHizlVHi1UvgRZD0baOP9FmP/DIpFebtLLeLFbyzxi1UTMxmkmUTMcW6cOd3Q4CyOwwCMx4Izmg1G72yzb26RsdUnNpXHryyEvK3sLsxA7BgdlMGUEYPMHspAu8T2507QRYxnAuY8m3bu15y1ufByV7nJ5U/VsjI5g0GZZW2bzUFrDtUc2s+8r2tb969Y+zKck0sUoYBlIKkAgg5BB5ggjqMV1WZkgbZxLxKXsiSZIlBLWpPNpIlHMxdrRjmvMr2rQaaio4J1dVdGDKwBVlIKsDzBBHIgjtqSgKKKKAooooCiiigKKKKApHvmPuQjvltx9c8I/zp5STe8fc6jvuLQfXc24oHdFFFAVmt8sSiO2jGbp21wsORttHJrkkeiEDYx65bR0ZsNNt7YFvGDpMkjtoiiX0pZDkhRnoMAkseSqGY8hUewdjmENJMwkuZiDLIBgcs6I0B5rGgJCjxLHzmYkEGy7B2lNvtC5uWnALJpk4MU8Y5a4xbiM8sgNGxYqSObAqxe2W6VpE2pLaLX+MZQ0nvd8sfrqztjY6XMeh8gqQyOpw8Ui50yI3YwyfAgkEEEg0dj7YcSeTXeBcAEo4GEuUXGZEHqsMjXHnKk9qkEg8xRRRQFFFJrreyBXMcZa4lXrFbrxGU9zkeZF+0ZaBzUN3eJEheV1jRerOwVR7STgUmxfT/i7JD7J58fZFGf4oqe03UgRxI4aeYdJZ2Mjqe9NXmxeyMKKDP7ob42kdsI3nChJJ0V3V1jKLNKIyJGUIRo09DWqstvW83yNxDJ+jkVv7pNUN2k0yXqfNumI/axQSn+s7UwvtiW83y0EUv6SNW/vA0F2ikXwItAcxxGH/AJeSSD7IXUV78GmX5K9u4x3F0l/9xG5+2gabRv0giklkOEjRnY9yqCT7eQpfutYvHBrmGJ7hjNKDz0vJjEfiI0CRjwjFZzbNreNPHbLOl0q6biSORBESkTrwkaWPIGuQZA0YIicE466XZu8kcj8Jw0FxjPAmAVyB1KEErKo+chYDtxQNWUEYIyD1B7aQNu9JbnVs91Re21kz5O3b5mAWtj9AFfzCedaCigUbM3jSR+DIrQXGM8GXALAdWjYErMo70Jx2hTypvVTaeyorhOHMgdc5GeqsOjKRzRh2MCCOw0pKXVp6Oq8gHqkjymMeDHC3AHc2l/FzQcT2j2LNLbqz2zEtLbqMtGSSXmgHbknLRDrzZfOyrvrO8SVFkiZXRwCrKchgehBFK23wteFxBLqy2gRqCZjKOfC4WNYk7SpAIHM4HOlVjs+9ieW5hjjjSU6jYs3Mnnqk4oJSKZuRKqChI5tkl6DX0Uu2Tt2O41BMrJHgSRSDTLET01L3HsYZVuwkUxoCiiigKKKKAooooCku9vyEfjdWf/ubc/5U6pHve3xUPjd2n+PEf8qB4KrbS2jHBE0sraUQZJ6+AAA5sxJAAHMkgDmamkkCqWYgKBkknAAHMkk9Bis9s6M30q3UgIt4zm1jPLiHp5U4PePkweinUebAIE+xNnO8hu7pcTOumOI4Itojg6MjkZGwpdh2gKMhAS9oooCqO19kJcx6JMgghkdDh4nX0XRvVYfUQSCCCQb1J9sbdKOILdRLcuMhM4WNTkcWZh6CZBx6zEEKDgkBSg3qFueDtF1jmUeZIBhLpRgaolGTrGQGiGSpPLKkGpjtm5myLW2KL2S3eYx7VhGZW9jiP21yu5sbIxndpLh8E3I82RGXOjg4zwVUk4UZHM6tepi0uyNrusnkt3gT4JjkA0pcoOrIM+a4GNcfZ1GVINBx8FjL9+zyXH/DHxUHs4cZy48JGenNraJEoSJFRF6KgCqPYByFTUUBRRUc06opZ2CqOZZiAAPEnkKBLs3zdoXa9jR20vvbjxH/AAVp9WJfem3/AKSV4Wa4V7Z1Y20bzDMUkZXnEpB+WfPPlkZxkZcfC9ey2vf+mkH8xQPq5kkCgsxAABJJ5AAcySewUi+Fo7LS9P7Aj+ZFJd5t5xMqWptrtFnPxpMLEi2Qrx/Nj1OQ2pIjgchLnsoHe6cRdHunGHu21gHqsIGm3Tw+Lw5HY0j002lsuK4TRNGsi9cMOhHRlPVWHYRgjsrjZm14J1zBLHIF5HQwJU9zAc1PgcGrtBn/ACS7tfkWN3CPwUrATr9CY8pfZLg/8Sr+ytvxXBKoSsigF4ZAUljz01I3MDuYZU9hNMaTbzW1qYxJd4TQfMkBKyozdBE6eeGY4AVObdMHpQOaRXe8DSO0NiqyyKSrytngQEdQ7DnI4/Fpz+cUyDWcEt0xjS9kmjsZW0q5CpcsTp4aXTR4EKucgFNLE6VYqWwd1aWiRIqRIqIowqqAFUdwA5CgzUu6DxMLuCQy3yjz3lOFuEONUBAGmFeQ0lR5pAJ1ZbU+2RtdLmPXHkcyroww8br6Ubr6rA/5EZBBN2kW19mPHJ5XaLmXAE0IIAuY16DnyEyj0GPI+g3IgoFva2wY5yrHUksfyc0Z0yx56gNg5U9qMCp7QaVneGa1ZYbuJpnfPCktlzxtPMh4ycxMBzJyU/OUkLTzZu0o54llibUjdORBBBIZWB5qysCCp5ggg8xSnZH3Rdz3PVIs20Pd5pDXLj2yhY/2HjQSDa12/wAnZcMd9zMif1YBL9uK5FjfP8pdQwjughLMP2kzsD/DFPqKAooooCiiigKzm+EHGa0t9TLxbgMxQlWVYEkm1BhzU8RIhnxrR0ic69pqMcre1JP0rmQBf6ts/wBdAg21a3ZnjtC4vINBmkSTTFLKiMqLEzovDkUs2oqVTVowzYJB0VrvZCziOXXbSk4EdwOGWPcjZMcv6jNXECZ2pMfmWkAH7SW6J/wxTi6tEkQpIiujcirgMrDuIPI0EtFIPguYceRTvbgfgm+Ng9nDc6ox4Rug8KS7V3iu+IbaWMxKqq89zaapischdUCJo1xM3Dky2l9AGeZIKg72jtl5JGt7LBkXlLMRmO2zzwfxkuOYj7MgsQMBmGyNjR26FUyWY6pJHOqSV+QLu3rHkB2AAAAAAARbvSWxgUWTRtCvIcNgwB6tqOSdZJJOrziSSedM6AqltfZCXMeiTIwQyupw8br6MiN6rDsPtByCQbtVNq7TS3iaWQnSuOQGWZiQqoqjmzMxCgDqSBQI4d6vJm4G0G0zYJikRGIu0HVo0QE8QZGuMA4yCMqeVn+n55PvaylI7HuSLdPbpIaYe+MVXtt1vKEeW9GLibSQUPnWiodUSROOjITqZx6TE9VwotbJ2s6SC1uyONgmOUDCXSL1ZR0SQD0o/wBZcr0Dn+jLyUfHXawj5trGM+wyT68+0IpruLc61BDSR8dx0e5Zp2B714pYJ+rindFAh2yNF5YsPWeaL3PE0uPrgFPsVjt9N5LeNrf45TLDdQsyJl3VXJhcsqAlfNlPXGeg5kCm0W+9i3LyuBT3PIqN+65BoHVIN2vj5Jrw81lPDh8IISwDD9JIZHz2qY+6vN4tqiSFYrWVTJdOIkeNg2hWBaaQEHqkQkYfnaR208tbZY0VI1CoihVUdFVQAoHgAAKCltHd23nYPJEpkHSVcpKv0ZUIdfcapf0Vdwj7nuRMo6R3YycdwmjAce11kNObu7SJGkldURBlmYgKo7yTyFIuPPe/Ja7W1P4QjTcTD/hqwzAhHrsNZ7FXk1BUl36YS+TeTEXZIULxFaAMwZhqmXmnmqzaWQOQOSnrTXZ272JBPcvx7gZwxGEhDcisEeTwxjkWyXbtYjAHc27EBtjbInDQ8wU5OsgIZZQxyTIHAfUckkZOa83e2q0itFPgXMBCyheQbIykqj5ki+cO46lzlTQMbu0SWNo5FDo6lWVhkMp5EEeykuybt7eUWlwxcHPk0zHnKijJic9syDJz66jVzIfGgqltfZKXMRjkzjIKspw8bqco6N6rKwBB7xQXaKS7C2q5Zra5x5TEM5Aws8WcLOg7Mnky+o3LoVLOqDJ7zQy2ha4stOudkjeFzhHmlKxQzLjo6sU1djIpzzUGtBsfZq28EcKEkRqFyerEekx72Y5YnvJpZfjj7Qgi9W1Q3D/pJNcNuD7vKW9qqaf0BRRRQFFFFAUUUUBSHd4B7i9m65mWIH82CNAR7pWmp6zYGT0HWkm5MZ8iidvSm1Tt7bl2nI93Ex7qA2WdV/eN81beP91ZJP8A5aeUj3ebM9+f/NKP3ba0H89VPKApDu2A8t5N8+4MYP5tsqQkfxVm+unNzcLGjO5wqKWY9wUZJ+oUr3OtillBrzrdOI+fxkxMsn9d2oJdo7swTPxGQpMBgTRMY5QO7WhBYfmtkeFVODfQeg6XqD1ZMQzgeDoOHIe4FU8Wp/RQJYN7YCwSYtbSnpHcjhlvBGyY5f1GaquzEN7Mt04IgjP3KhGNRIIN0wPawJEYPRSW6vhZd+1B2fOmkMZVESgjI1zssMZwe5nU14u6zQj7hneADpE+ZoPZw3OpB4Rug8KDQVS2tsmO4jMcoOMhlZTh0deaOjDmrKeYIpb/AE9PDyu7ZtP462zNH7WQASp7lYD51V9obdW8029jMG4ozLNEwPAhzhuY9GVzlFB5g62x5hFAu2XvRdSSeTBoAQXWO8kDFbrgkiQxwppBdcEMOIBkMygqDhz8ExIPuyea570LcOH2cKHSHHhIXq7d7vQyW62+jTGgUR6DpMRjxw2jYc0ZcDBFUtnbaaJ/J75lEgBMc5wsdyg6kdiSqPST9ZeWQoR702McGz5eCiRLCFmCxqFUcB0m5BQAPQrQsgIwRkdxpDvHtW2ktZ4jcwAywyJzlQemjL2t41BPvPjZkU8bKZZ4ohESRp4syjBb81Ml27lRj2UFOz3Ztru6nma3jEcR4ETINDF0ObiUOmGB4mIgQcjhPj0jXu1JJrVxHZ3Mk8zDK2kyibzc41NLlZIUz68jsOwBj5pk2QzyQxwbPJjto1VfLHALSgek0CMPjCxyTK405OQJM8tBsnY0VspWJebHLuxLSSN2s7t5zt4k+AwABQI93bTyvFzdnXLHIwEGMRWkkZKsAuTxJARkStzIIKhA2K1VZ68+5bxZufBuysUvck482CTw1jEJPeIfGtDQFIt4rJ1Zbu3UtNCCGjXrcQHm8Xi49NPzhjkHantFBBZXqTRpLEwdJFDKw6MrDIP1VPWTfaMWzrkpJLHHa3LMy63VRBOcvIDk8o5fOcHoH1D11AYLvraN8nIZv0Eck32wowoLO3djcdVKNw54jqhlAyY3xggj1kYeay9oPYQCPNh7a46srrw54jpmiznQ3UEH1kYecrdoPYQQKvwmdvkrG7fxZY4h/bSq39Ws5vkl40XlCRR2sgAhLicvI0c7CPQUWLSxDOGU6/NYZHIsGDRbo/GJLdEffUpdf0KYit/c0aCT2yGn9RW1usaKiAKqKFUDoFUYA+oCpaAooooCiiigKKKKBJvpOVsbjR6boY0x8+ciGP8ArutN7eAIioowqqFA8FGB9lI96pxrs4mYASXKs2TjzbdZJwf4kcQ99NjtWEfhY/31/wBaBXugMrcP8+8uf7OQw/8Ax0+rMbobYgFt500QLy3D4LqD8ZPM47e5hTdt4bYdbiAftE/1oKW+2TZyRA4NwY4PdcOkLEexHY+6nijA5Vk9t7wW73VmguINKPJM54iYxFGY0B87qXnRh9A91OjvRaflVv8AxU/3UDOilR3rsx1u7b+NH/urk73WX5Zbfxo/91BDvMdT2cX4y5Un2W6SXAP78UY99PaxtzvTZvtCFjd22iG3mOrjR6dczwqvPVjIWOX97xpz8M7H8ttf48f+6gc1kV3fhnvrtmDJIvACyxM0ci+YSfPQgkcxyOQccwaa/DOx/LbX+NH/ALqTbJ3usxdXjG7t8M0WDxV5hYlzjnzwTigZ8G+g9B0vIx6smIpx7HQcKQ+BWP6VUrZRtG4JngZIbQ6eDOFJa5dAxZ1BZSqROoU5IJkY+qppiN9rH8sg/iL/AK1X3T2jHNNfNE6upuEIKnII8mtVz9asPce6gax7Ct19GCEeyNR/IUo23/8Aj60uBkRJFKGDq6IuC4zgyR40TDmQQwPInBHWtLRQZyPevgsIb5DHNjKmJHkjuFGAzRBAzgjK5Rhlcjmw84zfCvUcQ2l5L48HhD67lo6qbesPKL+3j1yR8OCeTXE2lgzNbogz0IPxh0kEHSMg4q0bW+h+Tliul+bOvCkP7WFSh/hD20EG0zdXUMkRskVJFKnjXARhnoRwY5cMDgg55EA1W3el2jPboz3FshGpGIgd2ZomaJ2yZlUZZCfR7aYHesR8rq3nt/zynEi/iQ6go8XCVFuNepJBLw3V1W6usMhDKQ80kq4I5ejIKCZt3ZmHxl/cnvEYhjHuKxax+9QNy7Y/KCWb9NPNKD+q8hX7Ke0UGS2zu/bRS2Sw28MRe6GTHGqkiKK4m6qB60a1rcUi2mmraFmPmR3MnvUQxD7JjT2gKR73c4ok+fdWo/dnikP2IaeUi3hOZ7Be+5Y+5Le6b+9poHtFFFAUUUUBRRRQFFFLt4Nq+T27yhdTAARp8+VyEiT9aRlX30ClLCO9vJnmjSWG2HAjWRQ6mU6XuHwwIOMRRg9QUkHbTL4K2f5Jb/wU/wBtTbB2X5NbxxatRUee56ySMS0sh8Wdmb31foMlutsC3xcRPbQEwXMqgmND5khFxEPR6COZF/Vp8NgW35PD/DT/AEqhbnh7SlXGBcW6SDxeBmjlP7stuPdT6gzm8W7SGNZLeCLj27cSNdKgSciJITyxh0LLk9G0t6tMdlrbzwpLFHGUkUMvmAcj2EY5EdCOwgimVZ22+5LwxnlBeMzxdyXOC80fgJFDSj85Zu8UDtbKMdI0H6o/0rsWyjoq/UKkooM7vREIDHeqPvbImAHpW0mnjZ+gVSXvxGwHpVoFx2fZQ6AgggEHkQehB7DWf3auBAstpK2PJMaWc4zavqMDEn5oV4iT1MRPbQaLFZ3bH3LcpdDlFJphuO4ZOLeY/RdihPzZATySu23uSTlZxSXZ6aogFh9874jYfQLnwri42NdXSsl1MkMLgq0FuNRZWGGV55VyQRkeYiHxoGm09tQW6hp5Ujz0DHmx7lXq58ACax+0dvSyX8LWFrKZgp4pmIhWS287SJFYGRPjM8MuqnOvAKl8RPbSbOmaKziS8nlUuJG53UKE41TuxHHQc9ILozFdIz5zq63d2raQ/FGVluJG1SG6UxTTyEAFsSBdfIAAJlVAAGABQWIt9oiWUxXIlQ4eIW8kjIxAIBaJWj5ggghsEHrUW1d7pY4WkWynAGka5jHHGupgoZwJDKEBIJIQkAGp9zfPgac9bqWSYfQY6IP7BIacX1ms0TxSDKSKyMO9XBVh9RNBn23SkX7ojnLX3bK+RFIOvAaMEhIfmhfOU+dliW1NdibbW4DAqY5oiFlhbGqNjzHTkykc1ccmHsIFLYG21W0Bu5UR4C0MzyMFBkiOguSxAGsBZB4OKV7Y2mlwVm2ek0lzGCI5oo8RMpILRySSmOOWJj1CsSD5y4IBoHu8G1miCRwANczkrEp9EY5vK+OfDQEE95KqObCqltuJaqi5QmYZLXCsY55HYlndpYirEsxJxnAzgAAAVBujJxJZ5Lkab7IWSI/gIQW4KRn14285uIPSYtnGnSuooEI2TdxfIXfFXsju0De4SxaGHtYOaPhFNF99WkqAfhLf7oj+pAJvrjp9Svb22eAqrGoknlOmGLONbdSWPqoo85m7AOWSVBBTsvbMV1tItDIkixWgHmnmrTSnUCvVSOCuQQCOVaqs/b7lW5jxcotxMza5J3XEjSEAFkYedEAAFUKfNVVHZmuju9NH963kqgfg7geUR/WxE39pjwoH1IdpLq2jaDsSK6k948miH2StR/S93F8vacRfxlq4f3mKTQ49imQ1V2XtaO62ixiLfc9sFZXRkZGnk1YZJFDKcQqeY6YoNRRRRQFFFFAUUUUBWfvPui/jiHOO0XjSeMsmpLdfcvGcjsPCNOru6WKN5JDpRFZmY9iqCWPuANK907VhCZZVKzXTGaRT1UuAI4z4pEsae1T30DqiiigQ7wnhz2c3dMYWP5lwjKB75lt6fUm3xgLWUxXm8a8VAO2S3Imj/rotNLa4WRFdDlXUMp7wwyD9RoJaobb2ULiFoyxRjhkcdY5EIaOQeKuFOO3GDyNSbR2vDbrqnlSJTyBdgNR7lz6R8BzpX/T883K0tXI/G3OYI/chUzN70UH51Bc3e2sZ4suAk0bGOZB0SVMagM+qQQ6ntVlPbXF/vRbxOY9ZkmH4GFTLL70QEoPFsDxrPbV3TuNRuHladjp49tBm3jnjQMAE0vqMi6jjW5VwArYGCul3e8mMCmzVEiOcKi6MMOTBlwCrggggjIIIPOgpGe+nHmJHZofWmxNNjwjjbhofEu/itLtr7iglbgM11dQnIF0QySr2xaAojhz1V1UFWAJyMg7CigpbH2rHcRCSPIGSrIww8bryeN19VlPIj+Ywaqba20yMsFuBJdSDKqfQiToZpccwgOQB1cjSO0qn3kkkgug2zwr3c6niW5+TdFBCTyEEcMowVQ3rjzOxWSbdnaFvEeHK0kd3M2ZPKgElnk6eYQTHIoHJViZlUYAoHOxdjLbofOMkkh1SyvjXK+MajjkAAAAo5KAAOQqnvvzsZUCqzShYkDAEcSdlhjODyOGcN7qe0h2wOLe2kPZHxLh/2a8KIH2vMWH6LwoPU3GsAoXyO3wABnhJkgcuZ05J8a8+Atl6sAT9Gzp/cYU+ooMbZ7uW1rtIYhU+Ux5R5MyOs0HJ1DylmGuJkIAPSFq2VJN74G8n40YJktWWdAOrcPPEQeLwmVP16bwTq6q6EMrAFSOhBGQR7RQL9tbEE2l0bhXEWeFMBkrnqrDlxI2wNSHrgEEMFYc7F24ZWaGZeFcxjLx5yGUnAljPrxsRyPUHkwBGKbVm97prfzA0jJdJloOCpkuFPQlY1yXjOMMGGgjqRgEA52rtRLeJpZCdK45AZZmYhURVHNmZiFAHUkVQ2Fst9TXNyB5RKMaQcrbxA5WFD297sPSbwVQE271zJc3QO0E4M8CBobbPmnUAJLoEEhzligAJ4QJBOXydnQFFFJts7YYOLe2CvcuM+dzSCM5HGlx2ZBCrkFyMDADMoebZ2w+sW1qFa5cZJbmlvGcjiyY68wQqci5B6AMyrYtkrZXdqU1NxxNDLI5y8srATpJIe04hlUdg1AAAACnuxtjpboVUl3clpJXxrlkPV3IHXoABgKAAAAAKo76gi0aVRlrZknHfiBlkkA8WjWRf1qB7RXitkZHMGvaAooooCiiigz+83x0kFmOkzcSX/l4CrOD4PIYoyO1WfurQVn92vjpJ7s9JW4cP/LwFlUjweQzSA9qsndVzaW81vA2h5NUp6QxqZJT48OMFseJGPGgaVy7gAkkADmSegA7T3Ui8svZz8XClqnz7g8SX3QxNpHtaTPetepufE5BumkvGBz90EGMH82FQIhjsOknxoCTe2JyVtUkvD0PBAMQ+lM5EXtAYt4Vndii6jEVldz+RhFWOExKGNwqjCqtxICgcAYKcNX5agSOY36qAAAMAdAOwVBfWEc0bRzIskbDDKwyD2jl7cHwNBU2du3bwNrSPMuMGaQmSYjuMshL48M48KZ1nPuiy/GXVr73uYB/O5QfxB/xOx3Y38c0ayQusiMMhlOQez+fLHZQWKQ7R2ZJDI1zZrqZsGe3yAtwBga1zyScAYDHkwAVuisj6igqbM2nHcRiSJsq2eoIKkHDKynmrKQQVPMEEGqe29tGMrDAokupQSiHOlFHIyykc1jU+9jhRzPJRvEXt7lWsAGu7gHXbHlHMqgLx5GHyJTzRxPXGEwToK+bB2pBbZF2ZIbmYgyy3ShBM49ELKpMOkA4WNXOkdmSSQe7F2KLdWJYyTSHVLM3pSN2ch6KgclUclHLvJt3ljHMhSVEkRuquoZT7QwwamDZ6V7QIPg7JDzsrhox+JnzND7Fywki9ivpHzTSjYm1blrq6mks3kOUgBt5ImQCDUz4MzxMcySyA+b6oHZWvv71YYnlc4SNGdj+agLN9gNL907ForOJZPlWUyS/pZiZZv7R2oIG3oZfTsbxfEIj/AOFK1e/DGH1o7tfpWlz/ADERFPaKBEN9rP1pgn6RHj/xFFJN197II43tYS100EjJEtuOJmBsPBlshI1VHEWXZRmI863FINpngXsEw9CcG3k+l50lsx9jcZPbMKDzyG7ufl5Baxn8HbnVKR+fORhM90agjsemezNjQ24IhjVNRyzdXc/OdzlpD4sSau0UC/bOxUuFAJZJEOqKVOUkT4xqUnwyCDkMCQQQcVV2TtpuJ5PdBUuQCQV5R3CD8JFkk8uWpCSUJHUFWZyTWT2zeC/XhWacUq2Rd5KRW8i5AeOQc5XHMYjyp5q7AEgg121tlkYQWwD3MgyAfQhTODNLg5CA5AXq5GBjDMtjYuxlt0IDM8jnVLK/pyuQAWbHIcgAFHJQAAABSbdc+TSPb3P31KS/lB6XoHrKfVZFwDF6gHm5XnWpoCuJYgylWGVYEEHoQeRH1V3RQJNzJibONHOXg1QOe9rZmhLfraA361O6Q7HPDvbuHsfhXC/tFMMg9zwaj+kp9QFFFFAjSxvx/wCLt2+latn61uQPspJtzaW0G12kBtpZ5Izlo+JH5OrhgJXJ1hDn0RkknmAQrEOL7a8k0jW9kRqU6ZrgjKW55ZVQeUs2D6PRerdisy2TsiO2j0Rg8yWZmOp5Hb0ndjzZj3nwAwAAAxsGxNo6Fjmjj4KKFWC2umgjVFGlV1CAzNgAD5QA91NtneUW6aIdmQxr1IinQAnvPxY1HxP11qaKBANtXnbs9vdPEf5kV6NvXPbs6b3S25/nMKfUUCMbwT9uzrr9+1/7mvfhDN//AD7v67b/ACuad0UCT4RSdthd/wBgf5T0jvZXWQz2lrdwTMcupjVoZ/0qLJybs4i4Ycs6gNNbeigztnvczIplsryJz6ScIuAe3DJyI7jy9g6VxtLfErGxhtbp5OQVWt5lXJONTEISFXqcAkgcgTWlxRigyGx9sW1sGaU3LzykGaZ7O5QuRnSADFhEUEhUBwBnqSzG+++1gwKvcRAHkRLlAQeoIkA+2tBRigxKybOX7x2jDaseemGeIxEnvgdjGPHQFbxq9BvLMmNaw3afjLORdftMEj/3JHPhWkkt1b0lU+0A/wA6oz7t2r+nbQN9KJD/ADWgR7c27BeRpaxSZeeaOOSNgUkWMEyzh43AdQYY5FyR6wrXUjl3GsGwfI7cEdCsSqR7CoBFeDcu3HoG4j/R3Vwo+pZcfZQPaKRjdll+TvLxPbIsn+NG9ePsW6HobQc+EsMLD+zWM0D2l28WzDcW0kanS5GY2+ZKhDwv+rIqH3VTNttAdLi0f6VvIh+sXDD7K6FxfjrBaP4ieRPsMDfzoLuxNqC4t4pgMcRASvajdHQ+KtlT4g1X2nvGkT8KNWnuMZEEWCwB6M5JCxL+c5GezJ5VlRa7RR5UEDJbSSvJi2liaYGXBkRXmKCNTJxHyAW8/AK4zTjZm0ktl4abOu4VySSESQsx6szRSuzse1iSTQWBu/Jc879wydlrETwB2/GMQGuT9IKn5nbT5EAAAAAAwAOQAHQDupMd74B6a3CfTtbhR9Zix9tcpvzYnreQKe6Rwh+pyDQMNrbJjuI+HKDjIZWU4eN15q6MOaMDzBFL9mbWkjkFteEcQ54MwGEuQASRgckmAGWToQCy8tQSxLvVaKnENzDo6ZWRWyT0ACkliewDJNKtqCbaEbRRwcGFsfHXIIcEHKvFCpDqwIBVnaMqQDpNBqqhurxIl1SuqKPWdgo+s8qTruqWAE95dzYAHyghz7fJljJ95NT2e6NpEdS20Wv57KHk/ffLH66BFf71W/llvNBJx1VZo5mgR5lSNwsiuzRKwwHiVevLiE9M1q9n7TinTXBIkqH1kYMM92R0PhVgClW0N14JX4mkxzfjoWMcvsLoQXH5rZHhQNqKQcK+gzpaO8T5smIZx+ug4Uh8CsftqW23tgLiObXbStyEdwOGWPcjZMcp+gzUDKxsI4Y1jiQIiDCqowB2/ackntJJqxRRQFFFFAUUUUBRRRQFFFFAUUUUBRRRQFFFFAUUUUBRRRQFFFFAUUUUBXhUHrzr2igzG8uzooGgu0jjRoJl1sFAJimzBJkgdF4iyfs609Id/P8A9Ze/8tN/canooPaKKKAooooCorm1SRSkiK6N1VgGU+0Hkal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99" name="AutoShape 7" descr="data:image/jpeg;base64,/9j/4AAQSkZJRgABAQAAAQABAAD/2wCEAAkGBhQSERUUERMVFBQUFxgaGBYVGR0aGBUXFR0VFxUYGhoYGyYfFx0jGRgVIC8iIykpLCwsGh4xNTAqNSYrLCkBCQoKBQUFDQUFDSkYEhgpKSkpKSkpKSkpKSkpKSkpKSkpKSkpKSkpKSkpKSkpKSkpKSkpKSkpKSkpKSkpKSkpKf/AABEIALkBEAMBIgACEQEDEQH/xAAbAAACAwEBAQAAAAAAAAAAAAAABQMEBgIBB//EAFAQAAIBAwEFAwYHDAgEBgMAAAECAwAEERIFBhMhMUFRYRQiMkJxgRYjM1JykaEkNENTVGJzgoOSk7EVoqOys8HR0mN0lNREZKS0w9MHNVX/xAAUAQEAAAAAAAAAAAAAAAAAAAAA/8QAFBEBAAAAAAAAAAAAAAAAAAAAAP/aAAwDAQACEQMRAD8A+40UUUBRRRQZu8PkExmHK0nbM47LeVuXHHdG5wJOwHD9shrSVxLEGUqwDKwIIIyCDyIIPUYrP7IkNpKLOQkxNnyWRjnzVGTbsT1dFBKk82QdpRiQ0dFFFAUUUUBRRRQFFFFAUUUUBRRRQFFFK77ei1hbTLcRK/zNYLn2IMsfcKBpRSJt6S3KC0upvHh8FfruTHn3A0GXaEmNMdrbjvdnnYfqII1z+uaB7XEsyqCzEKB1JOAPaT0pL8HpnHx99Oc9VhCQr7iqmQfv13DubaKdTQLK3z5y07+5pixHuNAo3o38thA8cF1EZZSsSujaliaUhNbOuVTQCz+cR6BrVWVosUaRxjSkaqijuVAFUfUBSKOBbm9YYBgs1MYTHmNPMo4nLodEDKv7Zx2Vwrts04clrD1XOS1n15OTzaDoA3WPocpzQNPRXgOele0BRRRQFFFFAUUUUBRRRQFFFFAUg37hDWE2eqgMhBIKOrKUdWHNWDYII5in9I99vvKUd5jH70kY/wA6Dn4KlTmK8vI/DiiUf+oSSuv6Ju19C+1fp4Eb/CMVPKKDIWN9fmZrea4tophlkHkzlZowfTjY3PPGVDLjKk9oKszTyG+/K4Pdat/3NXNsbHS5TSxZWU6o5EOJInGQHQ9h5kYOQQSCCCQamx9sPxDbXQVbhQSGUYjuIxy4keemMjUmSUJHVSrEPBYX3bdw+62P/wB9eDZt7+WR/wDTD/7aeVBd38cS6pZEjXvdgo+tiKBUNlXn5cv/AE6/76P6Iu/y4/wI68bfW1OREz3B/wDLRyTD96NSg95FB23cvjg2LjPbcSxxD6ozK496ig9Oxrr8vf8Agxf7aDsW5/L5f4UH+cdeC2v3HnzW0APZFG0rD2PI6r9cdC7q6jme7u5vDi8FfqthHn35oIb20khXVNtSSJfnOtsi/W0VZ/bm3yltM9ttK5nkSJ2Uw28UsepVJGp47Yoo5cyWFa2z3UtIm1JbRB/nlAz+92yx+umF5bCSN0bo6sp9jAg/zoMTALVgDcwbSmzz+PSeZDnn8nCWi+pab2O37CAaY08nXu8mlgHv1RKKvboza7C1Y9TBFn26F1fbmm9AlXfOxP8A4y2HgZkB+otmmFrtSGT5OWN/oOrfyNWHiDDDAEdx5/zpbcbq2chy9pbufzoUP81oGlUNubUFvBJKRqKjzUHWSRiFjjHizlVHi1UvgRZD0baOP9FmP/DIpFebtLLeLFbyzxi1UTMxmkmUTMcW6cOd3Q4CyOwwCMx4Izmg1G72yzb26RsdUnNpXHryyEvK3sLsxA7BgdlMGUEYPMHspAu8T2507QRYxnAuY8m3bu15y1ufByV7nJ5U/VsjI5g0GZZW2bzUFrDtUc2s+8r2tb969Y+zKck0sUoYBlIKkAgg5BB5ggjqMV1WZkgbZxLxKXsiSZIlBLWpPNpIlHMxdrRjmvMr2rQaaio4J1dVdGDKwBVlIKsDzBBHIgjtqSgKKKKAooooCiiigKKKKApHvmPuQjvltx9c8I/zp5STe8fc6jvuLQfXc24oHdFFFAVmt8sSiO2jGbp21wsORttHJrkkeiEDYx65bR0ZsNNt7YFvGDpMkjtoiiX0pZDkhRnoMAkseSqGY8hUewdjmENJMwkuZiDLIBgcs6I0B5rGgJCjxLHzmYkEGy7B2lNvtC5uWnALJpk4MU8Y5a4xbiM8sgNGxYqSObAqxe2W6VpE2pLaLX+MZQ0nvd8sfrqztjY6XMeh8gqQyOpw8Ui50yI3YwyfAgkEEEg0dj7YcSeTXeBcAEo4GEuUXGZEHqsMjXHnKk9qkEg8xRRRQFFFJrreyBXMcZa4lXrFbrxGU9zkeZF+0ZaBzUN3eJEheV1jRerOwVR7STgUmxfT/i7JD7J58fZFGf4oqe03UgRxI4aeYdJZ2Mjqe9NXmxeyMKKDP7ob42kdsI3nChJJ0V3V1jKLNKIyJGUIRo09DWqstvW83yNxDJ+jkVv7pNUN2k0yXqfNumI/axQSn+s7UwvtiW83y0EUv6SNW/vA0F2ikXwItAcxxGH/AJeSSD7IXUV78GmX5K9u4x3F0l/9xG5+2gabRv0giklkOEjRnY9yqCT7eQpfutYvHBrmGJ7hjNKDz0vJjEfiI0CRjwjFZzbNreNPHbLOl0q6biSORBESkTrwkaWPIGuQZA0YIicE466XZu8kcj8Jw0FxjPAmAVyB1KEErKo+chYDtxQNWUEYIyD1B7aQNu9JbnVs91Re21kz5O3b5mAWtj9AFfzCedaCigUbM3jSR+DIrQXGM8GXALAdWjYErMo70Jx2hTypvVTaeyorhOHMgdc5GeqsOjKRzRh2MCCOw0pKXVp6Oq8gHqkjymMeDHC3AHc2l/FzQcT2j2LNLbqz2zEtLbqMtGSSXmgHbknLRDrzZfOyrvrO8SVFkiZXRwCrKchgehBFK23wteFxBLqy2gRqCZjKOfC4WNYk7SpAIHM4HOlVjs+9ieW5hjjjSU6jYs3Mnnqk4oJSKZuRKqChI5tkl6DX0Uu2Tt2O41BMrJHgSRSDTLET01L3HsYZVuwkUxoCiiigKKKKAooooCku9vyEfjdWf/ubc/5U6pHve3xUPjd2n+PEf8qB4KrbS2jHBE0sraUQZJ6+AAA5sxJAAHMkgDmamkkCqWYgKBkknAAHMkk9Bis9s6M30q3UgIt4zm1jPLiHp5U4PePkweinUebAIE+xNnO8hu7pcTOumOI4Itojg6MjkZGwpdh2gKMhAS9oooCqO19kJcx6JMgghkdDh4nX0XRvVYfUQSCCCQb1J9sbdKOILdRLcuMhM4WNTkcWZh6CZBx6zEEKDgkBSg3qFueDtF1jmUeZIBhLpRgaolGTrGQGiGSpPLKkGpjtm5myLW2KL2S3eYx7VhGZW9jiP21yu5sbIxndpLh8E3I82RGXOjg4zwVUk4UZHM6tepi0uyNrusnkt3gT4JjkA0pcoOrIM+a4GNcfZ1GVINBx8FjL9+zyXH/DHxUHs4cZy48JGenNraJEoSJFRF6KgCqPYByFTUUBRRUc06opZ2CqOZZiAAPEnkKBLs3zdoXa9jR20vvbjxH/AAVp9WJfem3/AKSV4Wa4V7Z1Y20bzDMUkZXnEpB+WfPPlkZxkZcfC9ey2vf+mkH8xQPq5kkCgsxAABJJ5AAcySewUi+Fo7LS9P7Aj+ZFJd5t5xMqWptrtFnPxpMLEi2Qrx/Nj1OQ2pIjgchLnsoHe6cRdHunGHu21gHqsIGm3Tw+Lw5HY0j002lsuK4TRNGsi9cMOhHRlPVWHYRgjsrjZm14J1zBLHIF5HQwJU9zAc1PgcGrtBn/ACS7tfkWN3CPwUrATr9CY8pfZLg/8Sr+ytvxXBKoSsigF4ZAUljz01I3MDuYZU9hNMaTbzW1qYxJd4TQfMkBKyozdBE6eeGY4AVObdMHpQOaRXe8DSO0NiqyyKSrytngQEdQ7DnI4/Fpz+cUyDWcEt0xjS9kmjsZW0q5CpcsTp4aXTR4EKucgFNLE6VYqWwd1aWiRIqRIqIowqqAFUdwA5CgzUu6DxMLuCQy3yjz3lOFuEONUBAGmFeQ0lR5pAJ1ZbU+2RtdLmPXHkcyroww8br6Ubr6rA/5EZBBN2kW19mPHJ5XaLmXAE0IIAuY16DnyEyj0GPI+g3IgoFva2wY5yrHUksfyc0Z0yx56gNg5U9qMCp7QaVneGa1ZYbuJpnfPCktlzxtPMh4ycxMBzJyU/OUkLTzZu0o54llibUjdORBBBIZWB5qysCCp5ggg8xSnZH3Rdz3PVIs20Pd5pDXLj2yhY/2HjQSDa12/wAnZcMd9zMif1YBL9uK5FjfP8pdQwjughLMP2kzsD/DFPqKAooooCiiigKzm+EHGa0t9TLxbgMxQlWVYEkm1BhzU8RIhnxrR0ic69pqMcre1JP0rmQBf6ts/wBdAg21a3ZnjtC4vINBmkSTTFLKiMqLEzovDkUs2oqVTVowzYJB0VrvZCziOXXbSk4EdwOGWPcjZMcv6jNXECZ2pMfmWkAH7SW6J/wxTi6tEkQpIiujcirgMrDuIPI0EtFIPguYceRTvbgfgm+Ng9nDc6ox4Rug8KS7V3iu+IbaWMxKqq89zaapischdUCJo1xM3Dky2l9AGeZIKg72jtl5JGt7LBkXlLMRmO2zzwfxkuOYj7MgsQMBmGyNjR26FUyWY6pJHOqSV+QLu3rHkB2AAAAAAARbvSWxgUWTRtCvIcNgwB6tqOSdZJJOrziSSedM6AqltfZCXMeiTIwQyupw8br6MiN6rDsPtByCQbtVNq7TS3iaWQnSuOQGWZiQqoqjmzMxCgDqSBQI4d6vJm4G0G0zYJikRGIu0HVo0QE8QZGuMA4yCMqeVn+n55PvaylI7HuSLdPbpIaYe+MVXtt1vKEeW9GLibSQUPnWiodUSROOjITqZx6TE9VwotbJ2s6SC1uyONgmOUDCXSL1ZR0SQD0o/wBZcr0Dn+jLyUfHXawj5trGM+wyT68+0IpruLc61BDSR8dx0e5Zp2B714pYJ+rindFAh2yNF5YsPWeaL3PE0uPrgFPsVjt9N5LeNrf45TLDdQsyJl3VXJhcsqAlfNlPXGeg5kCm0W+9i3LyuBT3PIqN+65BoHVIN2vj5Jrw81lPDh8IISwDD9JIZHz2qY+6vN4tqiSFYrWVTJdOIkeNg2hWBaaQEHqkQkYfnaR208tbZY0VI1CoihVUdFVQAoHgAAKCltHd23nYPJEpkHSVcpKv0ZUIdfcapf0Vdwj7nuRMo6R3YycdwmjAce11kNObu7SJGkldURBlmYgKo7yTyFIuPPe/Ja7W1P4QjTcTD/hqwzAhHrsNZ7FXk1BUl36YS+TeTEXZIULxFaAMwZhqmXmnmqzaWQOQOSnrTXZ272JBPcvx7gZwxGEhDcisEeTwxjkWyXbtYjAHc27EBtjbInDQ8wU5OsgIZZQxyTIHAfUckkZOa83e2q0itFPgXMBCyheQbIykqj5ki+cO46lzlTQMbu0SWNo5FDo6lWVhkMp5EEeykuybt7eUWlwxcHPk0zHnKijJic9syDJz66jVzIfGgqltfZKXMRjkzjIKspw8bqco6N6rKwBB7xQXaKS7C2q5Zra5x5TEM5Aws8WcLOg7Mnky+o3LoVLOqDJ7zQy2ha4stOudkjeFzhHmlKxQzLjo6sU1djIpzzUGtBsfZq28EcKEkRqFyerEekx72Y5YnvJpZfjj7Qgi9W1Q3D/pJNcNuD7vKW9qqaf0BRRRQFFFFAUUUUBSHd4B7i9m65mWIH82CNAR7pWmp6zYGT0HWkm5MZ8iidvSm1Tt7bl2nI93Ex7qA2WdV/eN81beP91ZJP8A5aeUj3ebM9+f/NKP3ba0H89VPKApDu2A8t5N8+4MYP5tsqQkfxVm+unNzcLGjO5wqKWY9wUZJ+oUr3OtillBrzrdOI+fxkxMsn9d2oJdo7swTPxGQpMBgTRMY5QO7WhBYfmtkeFVODfQeg6XqD1ZMQzgeDoOHIe4FU8Wp/RQJYN7YCwSYtbSnpHcjhlvBGyY5f1GaquzEN7Mt04IgjP3KhGNRIIN0wPawJEYPRSW6vhZd+1B2fOmkMZVESgjI1zssMZwe5nU14u6zQj7hneADpE+ZoPZw3OpB4Rug8KDQVS2tsmO4jMcoOMhlZTh0deaOjDmrKeYIpb/AE9PDyu7ZtP462zNH7WQASp7lYD51V9obdW8029jMG4ozLNEwPAhzhuY9GVzlFB5g62x5hFAu2XvRdSSeTBoAQXWO8kDFbrgkiQxwppBdcEMOIBkMygqDhz8ExIPuyea570LcOH2cKHSHHhIXq7d7vQyW62+jTGgUR6DpMRjxw2jYc0ZcDBFUtnbaaJ/J75lEgBMc5wsdyg6kdiSqPST9ZeWQoR702McGz5eCiRLCFmCxqFUcB0m5BQAPQrQsgIwRkdxpDvHtW2ktZ4jcwAywyJzlQemjL2t41BPvPjZkU8bKZZ4ohESRp4syjBb81Ml27lRj2UFOz3Ztru6nma3jEcR4ETINDF0ObiUOmGB4mIgQcjhPj0jXu1JJrVxHZ3Mk8zDK2kyibzc41NLlZIUz68jsOwBj5pk2QzyQxwbPJjto1VfLHALSgek0CMPjCxyTK405OQJM8tBsnY0VspWJebHLuxLSSN2s7t5zt4k+AwABQI93bTyvFzdnXLHIwEGMRWkkZKsAuTxJARkStzIIKhA2K1VZ68+5bxZufBuysUvck482CTw1jEJPeIfGtDQFIt4rJ1Zbu3UtNCCGjXrcQHm8Xi49NPzhjkHantFBBZXqTRpLEwdJFDKw6MrDIP1VPWTfaMWzrkpJLHHa3LMy63VRBOcvIDk8o5fOcHoH1D11AYLvraN8nIZv0Eck32wowoLO3djcdVKNw54jqhlAyY3xggj1kYeay9oPYQCPNh7a46srrw54jpmiznQ3UEH1kYecrdoPYQQKvwmdvkrG7fxZY4h/bSq39Ws5vkl40XlCRR2sgAhLicvI0c7CPQUWLSxDOGU6/NYZHIsGDRbo/GJLdEffUpdf0KYit/c0aCT2yGn9RW1usaKiAKqKFUDoFUYA+oCpaAooooCiiigKKKKBJvpOVsbjR6boY0x8+ciGP8ArutN7eAIioowqqFA8FGB9lI96pxrs4mYASXKs2TjzbdZJwf4kcQ99NjtWEfhY/31/wBaBXugMrcP8+8uf7OQw/8Ax0+rMbobYgFt500QLy3D4LqD8ZPM47e5hTdt4bYdbiAftE/1oKW+2TZyRA4NwY4PdcOkLEexHY+6nijA5Vk9t7wW73VmguINKPJM54iYxFGY0B87qXnRh9A91OjvRaflVv8AxU/3UDOilR3rsx1u7b+NH/urk73WX5Zbfxo/91BDvMdT2cX4y5Un2W6SXAP78UY99PaxtzvTZvtCFjd22iG3mOrjR6dczwqvPVjIWOX97xpz8M7H8ttf48f+6gc1kV3fhnvrtmDJIvACyxM0ci+YSfPQgkcxyOQccwaa/DOx/LbX+NH/ALqTbJ3usxdXjG7t8M0WDxV5hYlzjnzwTigZ8G+g9B0vIx6smIpx7HQcKQ+BWP6VUrZRtG4JngZIbQ6eDOFJa5dAxZ1BZSqROoU5IJkY+qppiN9rH8sg/iL/AK1X3T2jHNNfNE6upuEIKnII8mtVz9asPce6gax7Ct19GCEeyNR/IUo23/8Aj60uBkRJFKGDq6IuC4zgyR40TDmQQwPInBHWtLRQZyPevgsIb5DHNjKmJHkjuFGAzRBAzgjK5Rhlcjmw84zfCvUcQ2l5L48HhD67lo6qbesPKL+3j1yR8OCeTXE2lgzNbogz0IPxh0kEHSMg4q0bW+h+Tliul+bOvCkP7WFSh/hD20EG0zdXUMkRskVJFKnjXARhnoRwY5cMDgg55EA1W3el2jPboz3FshGpGIgd2ZomaJ2yZlUZZCfR7aYHesR8rq3nt/zynEi/iQ6go8XCVFuNepJBLw3V1W6usMhDKQ80kq4I5ejIKCZt3ZmHxl/cnvEYhjHuKxax+9QNy7Y/KCWb9NPNKD+q8hX7Ke0UGS2zu/bRS2Sw28MRe6GTHGqkiKK4m6qB60a1rcUi2mmraFmPmR3MnvUQxD7JjT2gKR73c4ok+fdWo/dnikP2IaeUi3hOZ7Be+5Y+5Le6b+9poHtFFFAUUUUBRRRQFFFLt4Nq+T27yhdTAARp8+VyEiT9aRlX30ClLCO9vJnmjSWG2HAjWRQ6mU6XuHwwIOMRRg9QUkHbTL4K2f5Jb/wU/wBtTbB2X5NbxxatRUee56ySMS0sh8Wdmb31foMlutsC3xcRPbQEwXMqgmND5khFxEPR6COZF/Vp8NgW35PD/DT/AEqhbnh7SlXGBcW6SDxeBmjlP7stuPdT6gzm8W7SGNZLeCLj27cSNdKgSciJITyxh0LLk9G0t6tMdlrbzwpLFHGUkUMvmAcj2EY5EdCOwgimVZ22+5LwxnlBeMzxdyXOC80fgJFDSj85Zu8UDtbKMdI0H6o/0rsWyjoq/UKkooM7vREIDHeqPvbImAHpW0mnjZ+gVSXvxGwHpVoFx2fZQ6AgggEHkQehB7DWf3auBAstpK2PJMaWc4zavqMDEn5oV4iT1MRPbQaLFZ3bH3LcpdDlFJphuO4ZOLeY/RdihPzZATySu23uSTlZxSXZ6aogFh9874jYfQLnwri42NdXSsl1MkMLgq0FuNRZWGGV55VyQRkeYiHxoGm09tQW6hp5Ujz0DHmx7lXq58ACax+0dvSyX8LWFrKZgp4pmIhWS287SJFYGRPjM8MuqnOvAKl8RPbSbOmaKziS8nlUuJG53UKE41TuxHHQc9ILozFdIz5zq63d2raQ/FGVluJG1SG6UxTTyEAFsSBdfIAAJlVAAGABQWIt9oiWUxXIlQ4eIW8kjIxAIBaJWj5ggghsEHrUW1d7pY4WkWynAGka5jHHGupgoZwJDKEBIJIQkAGp9zfPgac9bqWSYfQY6IP7BIacX1ms0TxSDKSKyMO9XBVh9RNBn23SkX7ojnLX3bK+RFIOvAaMEhIfmhfOU+dliW1NdibbW4DAqY5oiFlhbGqNjzHTkykc1ccmHsIFLYG21W0Bu5UR4C0MzyMFBkiOguSxAGsBZB4OKV7Y2mlwVm2ek0lzGCI5oo8RMpILRySSmOOWJj1CsSD5y4IBoHu8G1miCRwANczkrEp9EY5vK+OfDQEE95KqObCqltuJaqi5QmYZLXCsY55HYlndpYirEsxJxnAzgAAAVBujJxJZ5Lkab7IWSI/gIQW4KRn14285uIPSYtnGnSuooEI2TdxfIXfFXsju0De4SxaGHtYOaPhFNF99WkqAfhLf7oj+pAJvrjp9Svb22eAqrGoknlOmGLONbdSWPqoo85m7AOWSVBBTsvbMV1tItDIkixWgHmnmrTSnUCvVSOCuQQCOVaqs/b7lW5jxcotxMza5J3XEjSEAFkYedEAAFUKfNVVHZmuju9NH963kqgfg7geUR/WxE39pjwoH1IdpLq2jaDsSK6k948miH2StR/S93F8vacRfxlq4f3mKTQ49imQ1V2XtaO62ixiLfc9sFZXRkZGnk1YZJFDKcQqeY6YoNRRRRQFFFFAUUUUBWfvPui/jiHOO0XjSeMsmpLdfcvGcjsPCNOru6WKN5JDpRFZmY9iqCWPuANK907VhCZZVKzXTGaRT1UuAI4z4pEsae1T30DqiiigQ7wnhz2c3dMYWP5lwjKB75lt6fUm3xgLWUxXm8a8VAO2S3Imj/rotNLa4WRFdDlXUMp7wwyD9RoJaobb2ULiFoyxRjhkcdY5EIaOQeKuFOO3GDyNSbR2vDbrqnlSJTyBdgNR7lz6R8BzpX/T883K0tXI/G3OYI/chUzN70UH51Bc3e2sZ4suAk0bGOZB0SVMagM+qQQ6ntVlPbXF/vRbxOY9ZkmH4GFTLL70QEoPFsDxrPbV3TuNRuHladjp49tBm3jnjQMAE0vqMi6jjW5VwArYGCul3e8mMCmzVEiOcKi6MMOTBlwCrggggjIIIPOgpGe+nHmJHZofWmxNNjwjjbhofEu/itLtr7iglbgM11dQnIF0QySr2xaAojhz1V1UFWAJyMg7CigpbH2rHcRCSPIGSrIww8bryeN19VlPIj+Ywaqba20yMsFuBJdSDKqfQiToZpccwgOQB1cjSO0qn3kkkgug2zwr3c6niW5+TdFBCTyEEcMowVQ3rjzOxWSbdnaFvEeHK0kd3M2ZPKgElnk6eYQTHIoHJViZlUYAoHOxdjLbofOMkkh1SyvjXK+MajjkAAAAo5KAAOQqnvvzsZUCqzShYkDAEcSdlhjODyOGcN7qe0h2wOLe2kPZHxLh/2a8KIH2vMWH6LwoPU3GsAoXyO3wABnhJkgcuZ05J8a8+Atl6sAT9Gzp/cYU+ooMbZ7uW1rtIYhU+Ux5R5MyOs0HJ1DylmGuJkIAPSFq2VJN74G8n40YJktWWdAOrcPPEQeLwmVP16bwTq6q6EMrAFSOhBGQR7RQL9tbEE2l0bhXEWeFMBkrnqrDlxI2wNSHrgEEMFYc7F24ZWaGZeFcxjLx5yGUnAljPrxsRyPUHkwBGKbVm97prfzA0jJdJloOCpkuFPQlY1yXjOMMGGgjqRgEA52rtRLeJpZCdK45AZZmYhURVHNmZiFAHUkVQ2Fst9TXNyB5RKMaQcrbxA5WFD297sPSbwVQE271zJc3QO0E4M8CBobbPmnUAJLoEEhzligAJ4QJBOXydnQFFFJts7YYOLe2CvcuM+dzSCM5HGlx2ZBCrkFyMDADMoebZ2w+sW1qFa5cZJbmlvGcjiyY68wQqci5B6AMyrYtkrZXdqU1NxxNDLI5y8srATpJIe04hlUdg1AAAACnuxtjpboVUl3clpJXxrlkPV3IHXoABgKAAAAAKo76gi0aVRlrZknHfiBlkkA8WjWRf1qB7RXitkZHMGvaAooooCiiigz+83x0kFmOkzcSX/l4CrOD4PIYoyO1WfurQVn92vjpJ7s9JW4cP/LwFlUjweQzSA9qsndVzaW81vA2h5NUp6QxqZJT48OMFseJGPGgaVy7gAkkADmSegA7T3Ui8svZz8XClqnz7g8SX3QxNpHtaTPetepufE5BumkvGBz90EGMH82FQIhjsOknxoCTe2JyVtUkvD0PBAMQ+lM5EXtAYt4Vndii6jEVldz+RhFWOExKGNwqjCqtxICgcAYKcNX5agSOY36qAAAMAdAOwVBfWEc0bRzIskbDDKwyD2jl7cHwNBU2du3bwNrSPMuMGaQmSYjuMshL48M48KZ1nPuiy/GXVr73uYB/O5QfxB/xOx3Y38c0ayQusiMMhlOQez+fLHZQWKQ7R2ZJDI1zZrqZsGe3yAtwBga1zyScAYDHkwAVuisj6igqbM2nHcRiSJsq2eoIKkHDKynmrKQQVPMEEGqe29tGMrDAokupQSiHOlFHIyykc1jU+9jhRzPJRvEXt7lWsAGu7gHXbHlHMqgLx5GHyJTzRxPXGEwToK+bB2pBbZF2ZIbmYgyy3ShBM49ELKpMOkA4WNXOkdmSSQe7F2KLdWJYyTSHVLM3pSN2ch6KgclUclHLvJt3ljHMhSVEkRuquoZT7QwwamDZ6V7QIPg7JDzsrhox+JnzND7Fywki9ivpHzTSjYm1blrq6mks3kOUgBt5ImQCDUz4MzxMcySyA+b6oHZWvv71YYnlc4SNGdj+agLN9gNL907ForOJZPlWUyS/pZiZZv7R2oIG3oZfTsbxfEIj/AOFK1e/DGH1o7tfpWlz/ADERFPaKBEN9rP1pgn6RHj/xFFJN197II43tYS100EjJEtuOJmBsPBlshI1VHEWXZRmI863FINpngXsEw9CcG3k+l50lsx9jcZPbMKDzyG7ufl5Baxn8HbnVKR+fORhM90agjsemezNjQ24IhjVNRyzdXc/OdzlpD4sSau0UC/bOxUuFAJZJEOqKVOUkT4xqUnwyCDkMCQQQcVV2TtpuJ5PdBUuQCQV5R3CD8JFkk8uWpCSUJHUFWZyTWT2zeC/XhWacUq2Rd5KRW8i5AeOQc5XHMYjyp5q7AEgg121tlkYQWwD3MgyAfQhTODNLg5CA5AXq5GBjDMtjYuxlt0IDM8jnVLK/pyuQAWbHIcgAFHJQAAABSbdc+TSPb3P31KS/lB6XoHrKfVZFwDF6gHm5XnWpoCuJYgylWGVYEEHoQeRH1V3RQJNzJibONHOXg1QOe9rZmhLfraA361O6Q7HPDvbuHsfhXC/tFMMg9zwaj+kp9QFFFFAjSxvx/wCLt2+latn61uQPspJtzaW0G12kBtpZ5Izlo+JH5OrhgJXJ1hDn0RkknmAQrEOL7a8k0jW9kRqU6ZrgjKW55ZVQeUs2D6PRerdisy2TsiO2j0Rg8yWZmOp5Hb0ndjzZj3nwAwAAAxsGxNo6Fjmjj4KKFWC2umgjVFGlV1CAzNgAD5QA91NtneUW6aIdmQxr1IinQAnvPxY1HxP11qaKBANtXnbs9vdPEf5kV6NvXPbs6b3S25/nMKfUUCMbwT9uzrr9+1/7mvfhDN//AD7v67b/ACuad0UCT4RSdthd/wBgf5T0jvZXWQz2lrdwTMcupjVoZ/0qLJybs4i4Ycs6gNNbeigztnvczIplsryJz6ScIuAe3DJyI7jy9g6VxtLfErGxhtbp5OQVWt5lXJONTEISFXqcAkgcgTWlxRigyGx9sW1sGaU3LzykGaZ7O5QuRnSADFhEUEhUBwBnqSzG+++1gwKvcRAHkRLlAQeoIkA+2tBRigxKybOX7x2jDaseemGeIxEnvgdjGPHQFbxq9BvLMmNaw3afjLORdftMEj/3JHPhWkkt1b0lU+0A/wA6oz7t2r+nbQN9KJD/ADWgR7c27BeRpaxSZeeaOOSNgUkWMEyzh43AdQYY5FyR6wrXUjl3GsGwfI7cEdCsSqR7CoBFeDcu3HoG4j/R3Vwo+pZcfZQPaKRjdll+TvLxPbIsn+NG9ePsW6HobQc+EsMLD+zWM0D2l28WzDcW0kanS5GY2+ZKhDwv+rIqH3VTNttAdLi0f6VvIh+sXDD7K6FxfjrBaP4ieRPsMDfzoLuxNqC4t4pgMcRASvajdHQ+KtlT4g1X2nvGkT8KNWnuMZEEWCwB6M5JCxL+c5GezJ5VlRa7RR5UEDJbSSvJi2liaYGXBkRXmKCNTJxHyAW8/AK4zTjZm0ktl4abOu4VySSESQsx6szRSuzse1iSTQWBu/Jc879wydlrETwB2/GMQGuT9IKn5nbT5EAAAAAAwAOQAHQDupMd74B6a3CfTtbhR9Zix9tcpvzYnreQKe6Rwh+pyDQMNrbJjuI+HKDjIZWU4eN15q6MOaMDzBFL9mbWkjkFteEcQ54MwGEuQASRgckmAGWToQCy8tQSxLvVaKnENzDo6ZWRWyT0ACkliewDJNKtqCbaEbRRwcGFsfHXIIcEHKvFCpDqwIBVnaMqQDpNBqqhurxIl1SuqKPWdgo+s8qTruqWAE95dzYAHyghz7fJljJ95NT2e6NpEdS20Wv57KHk/ffLH66BFf71W/llvNBJx1VZo5mgR5lSNwsiuzRKwwHiVevLiE9M1q9n7TinTXBIkqH1kYMM92R0PhVgClW0N14JX4mkxzfjoWMcvsLoQXH5rZHhQNqKQcK+gzpaO8T5smIZx+ug4Uh8CsftqW23tgLiObXbStyEdwOGWPcjZMcp+gzUDKxsI4Y1jiQIiDCqowB2/ackntJJqxRRQFFFFAUUUUBRRRQFFFFAUUUUBRRRQFFFFAUUUUBRRRQFFFFAUUUUBXhUHrzr2igzG8uzooGgu0jjRoJl1sFAJimzBJkgdF4iyfs609Id/P8A9Ze/8tN/canooPaKKKAooooCorm1SRSkiK6N1VgGU+0Hkal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55" name="Gerade Verbindung mit Pfeil 54"/>
          <p:cNvCxnSpPr/>
          <p:nvPr/>
        </p:nvCxnSpPr>
        <p:spPr>
          <a:xfrm>
            <a:off x="6940899" y="3341831"/>
            <a:ext cx="491344" cy="4840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7526117" y="2478640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F</a:t>
            </a:r>
            <a:endParaRPr lang="de-DE" sz="1600" baseline="-25000" dirty="0"/>
          </a:p>
        </p:txBody>
      </p:sp>
      <p:sp>
        <p:nvSpPr>
          <p:cNvPr id="59" name="Freihandform 58"/>
          <p:cNvSpPr/>
          <p:nvPr/>
        </p:nvSpPr>
        <p:spPr>
          <a:xfrm>
            <a:off x="7498080" y="3116276"/>
            <a:ext cx="1294790" cy="336499"/>
          </a:xfrm>
          <a:custGeom>
            <a:avLst/>
            <a:gdLst>
              <a:gd name="connsiteX0" fmla="*/ 0 w 1294790"/>
              <a:gd name="connsiteY0" fmla="*/ 336499 h 336499"/>
              <a:gd name="connsiteX1" fmla="*/ 131673 w 1294790"/>
              <a:gd name="connsiteY1" fmla="*/ 138989 h 336499"/>
              <a:gd name="connsiteX2" fmla="*/ 402336 w 1294790"/>
              <a:gd name="connsiteY2" fmla="*/ 14630 h 336499"/>
              <a:gd name="connsiteX3" fmla="*/ 987552 w 1294790"/>
              <a:gd name="connsiteY3" fmla="*/ 226771 h 336499"/>
              <a:gd name="connsiteX4" fmla="*/ 1294790 w 1294790"/>
              <a:gd name="connsiteY4" fmla="*/ 109728 h 336499"/>
              <a:gd name="connsiteX5" fmla="*/ 1294790 w 1294790"/>
              <a:gd name="connsiteY5" fmla="*/ 109728 h 33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0" h="336499">
                <a:moveTo>
                  <a:pt x="0" y="336499"/>
                </a:moveTo>
                <a:cubicBezTo>
                  <a:pt x="32308" y="264566"/>
                  <a:pt x="64617" y="192634"/>
                  <a:pt x="131673" y="138989"/>
                </a:cubicBezTo>
                <a:cubicBezTo>
                  <a:pt x="198729" y="85344"/>
                  <a:pt x="259690" y="0"/>
                  <a:pt x="402336" y="14630"/>
                </a:cubicBezTo>
                <a:cubicBezTo>
                  <a:pt x="544982" y="29260"/>
                  <a:pt x="838810" y="210921"/>
                  <a:pt x="987552" y="226771"/>
                </a:cubicBezTo>
                <a:cubicBezTo>
                  <a:pt x="1136294" y="242621"/>
                  <a:pt x="1294790" y="109728"/>
                  <a:pt x="1294790" y="109728"/>
                </a:cubicBezTo>
                <a:lnTo>
                  <a:pt x="1294790" y="109728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7931374" y="3002994"/>
            <a:ext cx="3055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baseline="-25000" dirty="0"/>
          </a:p>
        </p:txBody>
      </p:sp>
      <p:cxnSp>
        <p:nvCxnSpPr>
          <p:cNvPr id="69" name="Gerade Verbindung mit Pfeil 68"/>
          <p:cNvCxnSpPr/>
          <p:nvPr/>
        </p:nvCxnSpPr>
        <p:spPr>
          <a:xfrm flipH="1">
            <a:off x="5325466" y="2948026"/>
            <a:ext cx="541325" cy="285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/>
          <a:srcRect l="32726" t="21426" r="3355" b="19725"/>
          <a:stretch>
            <a:fillRect/>
          </a:stretch>
        </p:blipFill>
        <p:spPr bwMode="auto">
          <a:xfrm>
            <a:off x="5134062" y="4260855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76" t="6116" r="3437" b="2846"/>
          <a:stretch>
            <a:fillRect/>
          </a:stretch>
        </p:blipFill>
        <p:spPr bwMode="auto">
          <a:xfrm>
            <a:off x="5735116" y="1813318"/>
            <a:ext cx="2486484" cy="16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88900" dir="7980000" algn="tl" rotWithShape="0">
              <a:prstClr val="black">
                <a:alpha val="13000"/>
              </a:prstClr>
            </a:outerShdw>
          </a:effectLst>
        </p:spPr>
      </p:pic>
      <p:sp>
        <p:nvSpPr>
          <p:cNvPr id="58" name="Textfeld 57"/>
          <p:cNvSpPr txBox="1"/>
          <p:nvPr/>
        </p:nvSpPr>
        <p:spPr>
          <a:xfrm>
            <a:off x="6209379" y="223723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64" name="Gerade Verbindung mit Pfeil 63"/>
          <p:cNvCxnSpPr/>
          <p:nvPr/>
        </p:nvCxnSpPr>
        <p:spPr>
          <a:xfrm flipH="1">
            <a:off x="6517843" y="3174797"/>
            <a:ext cx="7315" cy="563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H="1">
            <a:off x="5821680" y="3087014"/>
            <a:ext cx="366979" cy="496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7523677" y="2695653"/>
            <a:ext cx="801021" cy="318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7807751" y="2394510"/>
            <a:ext cx="793706" cy="149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6708042" y="344546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6949432" y="6086839"/>
            <a:ext cx="20628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deformation in a time step</a:t>
            </a:r>
            <a:endParaRPr lang="en-US" sz="1100" dirty="0"/>
          </a:p>
        </p:txBody>
      </p:sp>
      <p:sp>
        <p:nvSpPr>
          <p:cNvPr id="87" name="Textfeld 86"/>
          <p:cNvSpPr txBox="1"/>
          <p:nvPr/>
        </p:nvSpPr>
        <p:spPr>
          <a:xfrm>
            <a:off x="6810448" y="3913010"/>
            <a:ext cx="2201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forces and change of motion</a:t>
            </a:r>
            <a:endParaRPr lang="en-US" sz="1100" dirty="0"/>
          </a:p>
        </p:txBody>
      </p:sp>
      <p:sp>
        <p:nvSpPr>
          <p:cNvPr id="88" name="Rechteck 87"/>
          <p:cNvSpPr/>
          <p:nvPr/>
        </p:nvSpPr>
        <p:spPr>
          <a:xfrm>
            <a:off x="4988966" y="1794041"/>
            <a:ext cx="4020465" cy="2382938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eck 88"/>
          <p:cNvSpPr/>
          <p:nvPr/>
        </p:nvSpPr>
        <p:spPr>
          <a:xfrm>
            <a:off x="4988966" y="4176979"/>
            <a:ext cx="4020465" cy="216917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provide maximum process reliability</a:t>
            </a:r>
          </a:p>
          <a:p>
            <a:pPr lvl="1"/>
            <a:r>
              <a:rPr lang="en-US" dirty="0" smtClean="0"/>
              <a:t>realistic behavior</a:t>
            </a:r>
          </a:p>
          <a:p>
            <a:pPr lvl="1"/>
            <a:r>
              <a:rPr lang="en-US" dirty="0" smtClean="0"/>
              <a:t>short response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fast, automatic setup (controller configuration)</a:t>
            </a:r>
          </a:p>
          <a:p>
            <a:pPr lvl="1"/>
            <a:r>
              <a:rPr lang="en-US" dirty="0" smtClean="0"/>
              <a:t>individually optimized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9" descr="http://www.siteprojekte.de/images/spinnennet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790" y="2545398"/>
            <a:ext cx="3030664" cy="2070493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>
          <a:xfrm>
            <a:off x="4915814" y="4550056"/>
            <a:ext cx="8217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Quality</a:t>
            </a:r>
            <a:endParaRPr lang="en-US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6165489" y="4687831"/>
            <a:ext cx="9564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Quantity</a:t>
            </a:r>
            <a:endParaRPr lang="en-US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4767072" y="2301851"/>
            <a:ext cx="131843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Performance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6784848" y="2234795"/>
            <a:ext cx="105625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smtClean="0"/>
              <a:t>Reliability</a:t>
            </a:r>
            <a:endParaRPr lang="en-US" sz="1400"/>
          </a:p>
        </p:txBody>
      </p:sp>
      <p:sp>
        <p:nvSpPr>
          <p:cNvPr id="32" name="Textfeld 31"/>
          <p:cNvSpPr txBox="1"/>
          <p:nvPr/>
        </p:nvSpPr>
        <p:spPr>
          <a:xfrm>
            <a:off x="7837017" y="2869997"/>
            <a:ext cx="10358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smtClean="0"/>
              <a:t>Efficiency</a:t>
            </a:r>
            <a:endParaRPr lang="en-US" sz="1400"/>
          </a:p>
        </p:txBody>
      </p:sp>
      <p:sp>
        <p:nvSpPr>
          <p:cNvPr id="33" name="Textfeld 32"/>
          <p:cNvSpPr txBox="1"/>
          <p:nvPr/>
        </p:nvSpPr>
        <p:spPr>
          <a:xfrm>
            <a:off x="7652918" y="4536644"/>
            <a:ext cx="12257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Workflow</a:t>
            </a:r>
            <a:br>
              <a:rPr lang="en-US" sz="1400" dirty="0" smtClean="0"/>
            </a:br>
            <a:r>
              <a:rPr lang="en-US" sz="1400" dirty="0" smtClean="0"/>
              <a:t>Automation</a:t>
            </a:r>
            <a:endParaRPr lang="en-US" sz="1400" dirty="0"/>
          </a:p>
        </p:txBody>
      </p:sp>
      <p:cxnSp>
        <p:nvCxnSpPr>
          <p:cNvPr id="34" name="Gerade Verbindung 33"/>
          <p:cNvCxnSpPr/>
          <p:nvPr/>
        </p:nvCxnSpPr>
        <p:spPr>
          <a:xfrm flipH="1">
            <a:off x="6532467" y="4250142"/>
            <a:ext cx="153619" cy="51937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dirty="0" smtClean="0"/>
              <a:t>Overview of the problem domain</a:t>
            </a:r>
          </a:p>
          <a:p>
            <a:pPr lvl="1"/>
            <a:r>
              <a:rPr lang="en-US" dirty="0" smtClean="0"/>
              <a:t>Planning Task</a:t>
            </a:r>
          </a:p>
          <a:p>
            <a:pPr lvl="1"/>
            <a:r>
              <a:rPr lang="en-US" dirty="0" smtClean="0"/>
              <a:t>Constraints for the planning and optimization</a:t>
            </a:r>
          </a:p>
          <a:p>
            <a:pPr lvl="1"/>
            <a:r>
              <a:rPr lang="en-US" b="1" dirty="0" smtClean="0"/>
              <a:t>Methods, Models and Algorithms</a:t>
            </a:r>
          </a:p>
          <a:p>
            <a:pPr lvl="1"/>
            <a:r>
              <a:rPr lang="en-US" dirty="0" smtClean="0"/>
              <a:t>Summary and Conclusion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grpSp>
        <p:nvGrpSpPr>
          <p:cNvPr id="4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5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6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7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8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9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0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1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2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3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4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15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Methods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drive properties</a:t>
            </a:r>
          </a:p>
          <a:p>
            <a:pPr lvl="2"/>
            <a:r>
              <a:rPr lang="en-US" dirty="0" smtClean="0"/>
              <a:t>feeder kinematics</a:t>
            </a:r>
          </a:p>
          <a:p>
            <a:pPr lvl="2"/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Result</a:t>
            </a:r>
          </a:p>
          <a:p>
            <a:pPr lvl="2"/>
            <a:r>
              <a:rPr lang="en-US" dirty="0" smtClean="0"/>
              <a:t>feasible motion path</a:t>
            </a:r>
          </a:p>
          <a:p>
            <a:r>
              <a:rPr lang="en-US" dirty="0" smtClean="0"/>
              <a:t>Deformation calculation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part properties</a:t>
            </a:r>
          </a:p>
          <a:p>
            <a:pPr lvl="2"/>
            <a:r>
              <a:rPr lang="en-US" dirty="0" smtClean="0"/>
              <a:t>applied forces</a:t>
            </a:r>
          </a:p>
          <a:p>
            <a:pPr lvl="1"/>
            <a:r>
              <a:rPr lang="en-US" dirty="0" smtClean="0"/>
              <a:t>Result</a:t>
            </a:r>
          </a:p>
          <a:p>
            <a:pPr lvl="2"/>
            <a:r>
              <a:rPr lang="en-US" dirty="0" smtClean="0"/>
              <a:t>realistic vibration amplitudes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hteck 32"/>
          <p:cNvSpPr/>
          <p:nvPr/>
        </p:nvSpPr>
        <p:spPr>
          <a:xfrm>
            <a:off x="5917997" y="2538370"/>
            <a:ext cx="1038759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detection</a:t>
            </a:r>
            <a:endParaRPr lang="en-US" sz="1200"/>
          </a:p>
        </p:txBody>
      </p:sp>
      <p:sp>
        <p:nvSpPr>
          <p:cNvPr id="34" name="Rechteck 33"/>
          <p:cNvSpPr/>
          <p:nvPr/>
        </p:nvSpPr>
        <p:spPr>
          <a:xfrm>
            <a:off x="5877764" y="4500671"/>
            <a:ext cx="1119225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calculation</a:t>
            </a:r>
            <a:endParaRPr lang="en-US" sz="1200"/>
          </a:p>
        </p:txBody>
      </p:sp>
      <p:sp>
        <p:nvSpPr>
          <p:cNvPr id="35" name="Rechteck 34"/>
          <p:cNvSpPr/>
          <p:nvPr/>
        </p:nvSpPr>
        <p:spPr>
          <a:xfrm>
            <a:off x="7585863" y="2535936"/>
            <a:ext cx="958291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path planning</a:t>
            </a:r>
            <a:endParaRPr lang="en-US" sz="1200"/>
          </a:p>
        </p:txBody>
      </p:sp>
      <p:sp>
        <p:nvSpPr>
          <p:cNvPr id="36" name="Abgerundetes Rechteck 35"/>
          <p:cNvSpPr/>
          <p:nvPr/>
        </p:nvSpPr>
        <p:spPr>
          <a:xfrm>
            <a:off x="5800954" y="3562497"/>
            <a:ext cx="127284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along a path</a:t>
            </a:r>
            <a:endParaRPr lang="en-US" sz="1200"/>
          </a:p>
        </p:txBody>
      </p:sp>
      <p:cxnSp>
        <p:nvCxnSpPr>
          <p:cNvPr id="37" name="Form 33"/>
          <p:cNvCxnSpPr>
            <a:stCxn id="44" idx="2"/>
            <a:endCxn id="34" idx="3"/>
          </p:cNvCxnSpPr>
          <p:nvPr/>
        </p:nvCxnSpPr>
        <p:spPr>
          <a:xfrm rot="5400000">
            <a:off x="7153352" y="3859677"/>
            <a:ext cx="755295" cy="106801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>
          <a:xfrm>
            <a:off x="6693407" y="1791006"/>
            <a:ext cx="965608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collisions</a:t>
            </a:r>
            <a:endParaRPr lang="en-US" sz="1200"/>
          </a:p>
        </p:txBody>
      </p:sp>
      <p:cxnSp>
        <p:nvCxnSpPr>
          <p:cNvPr id="40" name="Form 33"/>
          <p:cNvCxnSpPr>
            <a:stCxn id="33" idx="0"/>
            <a:endCxn id="39" idx="1"/>
          </p:cNvCxnSpPr>
          <p:nvPr/>
        </p:nvCxnSpPr>
        <p:spPr>
          <a:xfrm rot="5400000" flipH="1" flipV="1">
            <a:off x="6305096" y="2150059"/>
            <a:ext cx="520593" cy="2560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Form 33"/>
          <p:cNvCxnSpPr>
            <a:stCxn id="39" idx="3"/>
            <a:endCxn id="35" idx="0"/>
          </p:cNvCxnSpPr>
          <p:nvPr/>
        </p:nvCxnSpPr>
        <p:spPr>
          <a:xfrm>
            <a:off x="7659015" y="2017777"/>
            <a:ext cx="405994" cy="5181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Abgerundetes Rechteck 43"/>
          <p:cNvSpPr/>
          <p:nvPr/>
        </p:nvSpPr>
        <p:spPr>
          <a:xfrm>
            <a:off x="7620001" y="356249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motion path</a:t>
            </a:r>
            <a:endParaRPr lang="en-US" sz="1200"/>
          </a:p>
        </p:txBody>
      </p:sp>
      <p:cxnSp>
        <p:nvCxnSpPr>
          <p:cNvPr id="45" name="Gerade Verbindung mit Pfeil 44"/>
          <p:cNvCxnSpPr>
            <a:stCxn id="36" idx="0"/>
            <a:endCxn id="33" idx="2"/>
          </p:cNvCxnSpPr>
          <p:nvPr/>
        </p:nvCxnSpPr>
        <p:spPr>
          <a:xfrm flipV="1">
            <a:off x="6437376" y="3079695"/>
            <a:ext cx="1" cy="48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34" idx="0"/>
            <a:endCxn id="36" idx="2"/>
          </p:cNvCxnSpPr>
          <p:nvPr/>
        </p:nvCxnSpPr>
        <p:spPr>
          <a:xfrm flipH="1" flipV="1">
            <a:off x="6437376" y="4016039"/>
            <a:ext cx="1" cy="48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5" idx="2"/>
            <a:endCxn id="44" idx="0"/>
          </p:cNvCxnSpPr>
          <p:nvPr/>
        </p:nvCxnSpPr>
        <p:spPr>
          <a:xfrm flipH="1">
            <a:off x="8065008" y="3077261"/>
            <a:ext cx="1" cy="48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8244231" y="1638603"/>
            <a:ext cx="0" cy="885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Methods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volume of oscillating part in motion</a:t>
            </a:r>
          </a:p>
          <a:p>
            <a:pPr lvl="2"/>
            <a:r>
              <a:rPr lang="en-US" dirty="0" smtClean="0"/>
              <a:t>interference with other press-motions</a:t>
            </a:r>
          </a:p>
          <a:p>
            <a:pPr lvl="2"/>
            <a:r>
              <a:rPr lang="en-US" dirty="0" smtClean="0"/>
              <a:t>interference with other press-geometries</a:t>
            </a:r>
          </a:p>
          <a:p>
            <a:pPr lvl="1"/>
            <a:r>
              <a:rPr lang="en-US" dirty="0" smtClean="0"/>
              <a:t>Result</a:t>
            </a:r>
          </a:p>
          <a:p>
            <a:pPr lvl="2"/>
            <a:r>
              <a:rPr lang="en-US" dirty="0" smtClean="0"/>
              <a:t>detection of relevant collisions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hteck 32"/>
          <p:cNvSpPr/>
          <p:nvPr/>
        </p:nvSpPr>
        <p:spPr>
          <a:xfrm>
            <a:off x="5917997" y="2538370"/>
            <a:ext cx="1038759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detection</a:t>
            </a:r>
            <a:endParaRPr lang="en-US" sz="1200"/>
          </a:p>
        </p:txBody>
      </p:sp>
      <p:sp>
        <p:nvSpPr>
          <p:cNvPr id="34" name="Rechteck 33"/>
          <p:cNvSpPr/>
          <p:nvPr/>
        </p:nvSpPr>
        <p:spPr>
          <a:xfrm>
            <a:off x="5877764" y="4500671"/>
            <a:ext cx="1119225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calculation</a:t>
            </a:r>
            <a:endParaRPr lang="en-US" sz="1200"/>
          </a:p>
        </p:txBody>
      </p:sp>
      <p:sp>
        <p:nvSpPr>
          <p:cNvPr id="35" name="Rechteck 34"/>
          <p:cNvSpPr/>
          <p:nvPr/>
        </p:nvSpPr>
        <p:spPr>
          <a:xfrm>
            <a:off x="7585863" y="2535936"/>
            <a:ext cx="958291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path planning</a:t>
            </a:r>
            <a:endParaRPr lang="en-US" sz="1200"/>
          </a:p>
        </p:txBody>
      </p:sp>
      <p:sp>
        <p:nvSpPr>
          <p:cNvPr id="36" name="Abgerundetes Rechteck 35"/>
          <p:cNvSpPr/>
          <p:nvPr/>
        </p:nvSpPr>
        <p:spPr>
          <a:xfrm>
            <a:off x="5800954" y="3562497"/>
            <a:ext cx="127284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along a path</a:t>
            </a:r>
            <a:endParaRPr lang="en-US" sz="1200"/>
          </a:p>
        </p:txBody>
      </p:sp>
      <p:cxnSp>
        <p:nvCxnSpPr>
          <p:cNvPr id="37" name="Form 33"/>
          <p:cNvCxnSpPr>
            <a:stCxn id="44" idx="2"/>
            <a:endCxn id="34" idx="3"/>
          </p:cNvCxnSpPr>
          <p:nvPr/>
        </p:nvCxnSpPr>
        <p:spPr>
          <a:xfrm rot="5400000">
            <a:off x="7153352" y="3859677"/>
            <a:ext cx="755295" cy="106801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>
          <a:xfrm>
            <a:off x="6693407" y="1791006"/>
            <a:ext cx="965608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collisions</a:t>
            </a:r>
            <a:endParaRPr lang="en-US" sz="1200"/>
          </a:p>
        </p:txBody>
      </p:sp>
      <p:cxnSp>
        <p:nvCxnSpPr>
          <p:cNvPr id="40" name="Form 33"/>
          <p:cNvCxnSpPr>
            <a:stCxn id="33" idx="0"/>
            <a:endCxn id="39" idx="1"/>
          </p:cNvCxnSpPr>
          <p:nvPr/>
        </p:nvCxnSpPr>
        <p:spPr>
          <a:xfrm rot="5400000" flipH="1" flipV="1">
            <a:off x="6305096" y="2150059"/>
            <a:ext cx="520593" cy="2560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Form 33"/>
          <p:cNvCxnSpPr>
            <a:stCxn id="39" idx="3"/>
            <a:endCxn id="35" idx="0"/>
          </p:cNvCxnSpPr>
          <p:nvPr/>
        </p:nvCxnSpPr>
        <p:spPr>
          <a:xfrm>
            <a:off x="7659015" y="2017777"/>
            <a:ext cx="405994" cy="5181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Abgerundetes Rechteck 43"/>
          <p:cNvSpPr/>
          <p:nvPr/>
        </p:nvSpPr>
        <p:spPr>
          <a:xfrm>
            <a:off x="7620001" y="356249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motion path</a:t>
            </a:r>
            <a:endParaRPr lang="en-US" sz="1200"/>
          </a:p>
        </p:txBody>
      </p:sp>
      <p:cxnSp>
        <p:nvCxnSpPr>
          <p:cNvPr id="45" name="Gerade Verbindung mit Pfeil 44"/>
          <p:cNvCxnSpPr>
            <a:stCxn id="36" idx="0"/>
            <a:endCxn id="33" idx="2"/>
          </p:cNvCxnSpPr>
          <p:nvPr/>
        </p:nvCxnSpPr>
        <p:spPr>
          <a:xfrm flipV="1">
            <a:off x="6437376" y="3079695"/>
            <a:ext cx="1" cy="48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34" idx="0"/>
            <a:endCxn id="36" idx="2"/>
          </p:cNvCxnSpPr>
          <p:nvPr/>
        </p:nvCxnSpPr>
        <p:spPr>
          <a:xfrm flipH="1" flipV="1">
            <a:off x="6437376" y="4016039"/>
            <a:ext cx="1" cy="48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35" idx="2"/>
            <a:endCxn id="44" idx="0"/>
          </p:cNvCxnSpPr>
          <p:nvPr/>
        </p:nvCxnSpPr>
        <p:spPr>
          <a:xfrm flipH="1">
            <a:off x="8065008" y="3077261"/>
            <a:ext cx="1" cy="48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8244231" y="1638603"/>
            <a:ext cx="0" cy="885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Methods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Tooling optimization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part properties</a:t>
            </a:r>
          </a:p>
          <a:p>
            <a:pPr lvl="2"/>
            <a:r>
              <a:rPr lang="en-US" dirty="0" smtClean="0"/>
              <a:t>tooling properties</a:t>
            </a:r>
          </a:p>
          <a:p>
            <a:pPr lvl="2"/>
            <a:r>
              <a:rPr lang="en-US" dirty="0" smtClean="0"/>
              <a:t>motion dynamics</a:t>
            </a:r>
          </a:p>
          <a:p>
            <a:pPr lvl="1"/>
            <a:r>
              <a:rPr lang="en-US" dirty="0" smtClean="0"/>
              <a:t>Result</a:t>
            </a:r>
          </a:p>
          <a:p>
            <a:pPr lvl="2"/>
            <a:r>
              <a:rPr lang="en-US" dirty="0" smtClean="0"/>
              <a:t>Optimal amount of holders</a:t>
            </a:r>
          </a:p>
          <a:p>
            <a:pPr lvl="2"/>
            <a:r>
              <a:rPr lang="en-US" dirty="0" smtClean="0"/>
              <a:t>Optimal holder positions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5917997" y="2538370"/>
            <a:ext cx="1038759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detection</a:t>
            </a:r>
            <a:endParaRPr lang="en-US" sz="1200"/>
          </a:p>
        </p:txBody>
      </p:sp>
      <p:sp>
        <p:nvSpPr>
          <p:cNvPr id="17" name="Rechteck 16"/>
          <p:cNvSpPr/>
          <p:nvPr/>
        </p:nvSpPr>
        <p:spPr>
          <a:xfrm>
            <a:off x="5877764" y="4500671"/>
            <a:ext cx="1119225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calculation</a:t>
            </a:r>
            <a:endParaRPr lang="en-US" sz="1200"/>
          </a:p>
        </p:txBody>
      </p:sp>
      <p:sp>
        <p:nvSpPr>
          <p:cNvPr id="18" name="Rechteck 17"/>
          <p:cNvSpPr/>
          <p:nvPr/>
        </p:nvSpPr>
        <p:spPr>
          <a:xfrm>
            <a:off x="7585863" y="2535936"/>
            <a:ext cx="958291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path planning</a:t>
            </a:r>
            <a:endParaRPr lang="en-US" sz="1200"/>
          </a:p>
        </p:txBody>
      </p:sp>
      <p:sp>
        <p:nvSpPr>
          <p:cNvPr id="30" name="Abgerundetes Rechteck 29"/>
          <p:cNvSpPr/>
          <p:nvPr/>
        </p:nvSpPr>
        <p:spPr>
          <a:xfrm>
            <a:off x="5800954" y="3562497"/>
            <a:ext cx="127284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along a path</a:t>
            </a:r>
            <a:endParaRPr lang="en-US" sz="1200"/>
          </a:p>
        </p:txBody>
      </p:sp>
      <p:cxnSp>
        <p:nvCxnSpPr>
          <p:cNvPr id="38" name="Form 33"/>
          <p:cNvCxnSpPr>
            <a:stCxn id="50" idx="2"/>
            <a:endCxn id="17" idx="3"/>
          </p:cNvCxnSpPr>
          <p:nvPr/>
        </p:nvCxnSpPr>
        <p:spPr>
          <a:xfrm rot="5400000">
            <a:off x="7153352" y="3859677"/>
            <a:ext cx="755295" cy="106801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Abgerundetes Rechteck 41"/>
          <p:cNvSpPr/>
          <p:nvPr/>
        </p:nvSpPr>
        <p:spPr>
          <a:xfrm>
            <a:off x="6693407" y="1791006"/>
            <a:ext cx="965608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collisions</a:t>
            </a:r>
            <a:endParaRPr lang="en-US" sz="1200"/>
          </a:p>
        </p:txBody>
      </p:sp>
      <p:cxnSp>
        <p:nvCxnSpPr>
          <p:cNvPr id="43" name="Form 33"/>
          <p:cNvCxnSpPr>
            <a:stCxn id="16" idx="0"/>
            <a:endCxn id="42" idx="1"/>
          </p:cNvCxnSpPr>
          <p:nvPr/>
        </p:nvCxnSpPr>
        <p:spPr>
          <a:xfrm rot="5400000" flipH="1" flipV="1">
            <a:off x="6305096" y="2150059"/>
            <a:ext cx="520593" cy="2560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Form 33"/>
          <p:cNvCxnSpPr>
            <a:stCxn id="42" idx="3"/>
            <a:endCxn id="18" idx="0"/>
          </p:cNvCxnSpPr>
          <p:nvPr/>
        </p:nvCxnSpPr>
        <p:spPr>
          <a:xfrm>
            <a:off x="7659015" y="2017777"/>
            <a:ext cx="405994" cy="5181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Abgerundetes Rechteck 49"/>
          <p:cNvSpPr/>
          <p:nvPr/>
        </p:nvSpPr>
        <p:spPr>
          <a:xfrm>
            <a:off x="7620001" y="356249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motion path</a:t>
            </a:r>
            <a:endParaRPr lang="en-US" sz="1200"/>
          </a:p>
        </p:txBody>
      </p:sp>
      <p:cxnSp>
        <p:nvCxnSpPr>
          <p:cNvPr id="54" name="Gerade Verbindung mit Pfeil 53"/>
          <p:cNvCxnSpPr>
            <a:stCxn id="30" idx="0"/>
            <a:endCxn id="16" idx="2"/>
          </p:cNvCxnSpPr>
          <p:nvPr/>
        </p:nvCxnSpPr>
        <p:spPr>
          <a:xfrm flipV="1">
            <a:off x="6437376" y="3079695"/>
            <a:ext cx="1" cy="48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17" idx="0"/>
            <a:endCxn id="30" idx="2"/>
          </p:cNvCxnSpPr>
          <p:nvPr/>
        </p:nvCxnSpPr>
        <p:spPr>
          <a:xfrm flipH="1" flipV="1">
            <a:off x="6437376" y="4016039"/>
            <a:ext cx="1" cy="48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8" idx="2"/>
            <a:endCxn id="50" idx="0"/>
          </p:cNvCxnSpPr>
          <p:nvPr/>
        </p:nvCxnSpPr>
        <p:spPr>
          <a:xfrm flipH="1">
            <a:off x="8065008" y="3077261"/>
            <a:ext cx="1" cy="48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4544551" y="4500671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Tooling optimization</a:t>
            </a:r>
            <a:endParaRPr lang="en-US" sz="1200"/>
          </a:p>
        </p:txBody>
      </p:sp>
      <p:sp>
        <p:nvSpPr>
          <p:cNvPr id="32" name="Abgerundetes Rechteck 31"/>
          <p:cNvSpPr/>
          <p:nvPr/>
        </p:nvSpPr>
        <p:spPr>
          <a:xfrm>
            <a:off x="4628673" y="5375448"/>
            <a:ext cx="989389" cy="453542"/>
          </a:xfrm>
          <a:prstGeom prst="round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holding positions</a:t>
            </a:r>
            <a:endParaRPr lang="en-US" sz="1200"/>
          </a:p>
        </p:txBody>
      </p:sp>
      <p:cxnSp>
        <p:nvCxnSpPr>
          <p:cNvPr id="33" name="Gerade Verbindung mit Pfeil 32"/>
          <p:cNvCxnSpPr>
            <a:stCxn id="31" idx="2"/>
            <a:endCxn id="32" idx="0"/>
          </p:cNvCxnSpPr>
          <p:nvPr/>
        </p:nvCxnSpPr>
        <p:spPr>
          <a:xfrm flipH="1">
            <a:off x="5123368" y="5041996"/>
            <a:ext cx="1830" cy="33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Form 33"/>
          <p:cNvCxnSpPr>
            <a:stCxn id="30" idx="1"/>
            <a:endCxn id="31" idx="0"/>
          </p:cNvCxnSpPr>
          <p:nvPr/>
        </p:nvCxnSpPr>
        <p:spPr>
          <a:xfrm rot="10800000" flipV="1">
            <a:off x="5125198" y="3789267"/>
            <a:ext cx="675756" cy="71140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Form 33"/>
          <p:cNvCxnSpPr>
            <a:stCxn id="32" idx="3"/>
            <a:endCxn id="17" idx="2"/>
          </p:cNvCxnSpPr>
          <p:nvPr/>
        </p:nvCxnSpPr>
        <p:spPr>
          <a:xfrm flipV="1">
            <a:off x="5618062" y="5041996"/>
            <a:ext cx="819315" cy="5602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8244231" y="1638603"/>
            <a:ext cx="0" cy="885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Methods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(Transfer-) Speed Optimization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press-stroke length and velocity</a:t>
            </a:r>
          </a:p>
          <a:p>
            <a:pPr lvl="2"/>
            <a:r>
              <a:rPr lang="en-US" dirty="0" smtClean="0"/>
              <a:t>“many” constraints (everything, considered before)</a:t>
            </a:r>
          </a:p>
          <a:p>
            <a:pPr lvl="1"/>
            <a:r>
              <a:rPr lang="en-US" dirty="0" smtClean="0"/>
              <a:t>Result</a:t>
            </a:r>
          </a:p>
          <a:p>
            <a:pPr lvl="2"/>
            <a:r>
              <a:rPr lang="en-US" dirty="0" smtClean="0"/>
              <a:t>maximum velocity of feeder system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5917997" y="2538370"/>
            <a:ext cx="1038759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detection</a:t>
            </a:r>
            <a:endParaRPr lang="en-US" sz="1200"/>
          </a:p>
        </p:txBody>
      </p:sp>
      <p:sp>
        <p:nvSpPr>
          <p:cNvPr id="17" name="Rechteck 16"/>
          <p:cNvSpPr/>
          <p:nvPr/>
        </p:nvSpPr>
        <p:spPr>
          <a:xfrm>
            <a:off x="5877764" y="4500671"/>
            <a:ext cx="1119225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calculation</a:t>
            </a:r>
            <a:endParaRPr lang="en-US" sz="1200"/>
          </a:p>
        </p:txBody>
      </p:sp>
      <p:sp>
        <p:nvSpPr>
          <p:cNvPr id="18" name="Rechteck 17"/>
          <p:cNvSpPr/>
          <p:nvPr/>
        </p:nvSpPr>
        <p:spPr>
          <a:xfrm>
            <a:off x="7585545" y="2535936"/>
            <a:ext cx="958291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path planning</a:t>
            </a:r>
            <a:endParaRPr lang="en-US" sz="1200"/>
          </a:p>
        </p:txBody>
      </p:sp>
      <p:sp>
        <p:nvSpPr>
          <p:cNvPr id="30" name="Abgerundetes Rechteck 29"/>
          <p:cNvSpPr/>
          <p:nvPr/>
        </p:nvSpPr>
        <p:spPr>
          <a:xfrm>
            <a:off x="5800954" y="3562497"/>
            <a:ext cx="127284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along a path</a:t>
            </a:r>
            <a:endParaRPr lang="en-US" sz="1200"/>
          </a:p>
        </p:txBody>
      </p:sp>
      <p:cxnSp>
        <p:nvCxnSpPr>
          <p:cNvPr id="38" name="Form 33"/>
          <p:cNvCxnSpPr>
            <a:stCxn id="50" idx="2"/>
            <a:endCxn id="17" idx="3"/>
          </p:cNvCxnSpPr>
          <p:nvPr/>
        </p:nvCxnSpPr>
        <p:spPr>
          <a:xfrm rot="5400000">
            <a:off x="7153193" y="3859836"/>
            <a:ext cx="755295" cy="106770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Abgerundetes Rechteck 41"/>
          <p:cNvSpPr/>
          <p:nvPr/>
        </p:nvSpPr>
        <p:spPr>
          <a:xfrm>
            <a:off x="6693407" y="1791006"/>
            <a:ext cx="965608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collisions</a:t>
            </a:r>
            <a:endParaRPr lang="en-US" sz="1200"/>
          </a:p>
        </p:txBody>
      </p:sp>
      <p:cxnSp>
        <p:nvCxnSpPr>
          <p:cNvPr id="43" name="Form 33"/>
          <p:cNvCxnSpPr>
            <a:stCxn id="16" idx="0"/>
            <a:endCxn id="42" idx="1"/>
          </p:cNvCxnSpPr>
          <p:nvPr/>
        </p:nvCxnSpPr>
        <p:spPr>
          <a:xfrm rot="5400000" flipH="1" flipV="1">
            <a:off x="6305096" y="2150059"/>
            <a:ext cx="520593" cy="2560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Form 33"/>
          <p:cNvCxnSpPr>
            <a:stCxn id="42" idx="3"/>
            <a:endCxn id="18" idx="0"/>
          </p:cNvCxnSpPr>
          <p:nvPr/>
        </p:nvCxnSpPr>
        <p:spPr>
          <a:xfrm>
            <a:off x="7659015" y="2017777"/>
            <a:ext cx="405676" cy="5181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Abgerundetes Rechteck 49"/>
          <p:cNvSpPr/>
          <p:nvPr/>
        </p:nvSpPr>
        <p:spPr>
          <a:xfrm>
            <a:off x="7619683" y="356249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motion path</a:t>
            </a:r>
            <a:endParaRPr lang="en-US" sz="1200"/>
          </a:p>
        </p:txBody>
      </p:sp>
      <p:cxnSp>
        <p:nvCxnSpPr>
          <p:cNvPr id="54" name="Gerade Verbindung mit Pfeil 53"/>
          <p:cNvCxnSpPr>
            <a:stCxn id="30" idx="0"/>
            <a:endCxn id="16" idx="2"/>
          </p:cNvCxnSpPr>
          <p:nvPr/>
        </p:nvCxnSpPr>
        <p:spPr>
          <a:xfrm flipV="1">
            <a:off x="6437376" y="3079695"/>
            <a:ext cx="1" cy="48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17" idx="0"/>
            <a:endCxn id="30" idx="2"/>
          </p:cNvCxnSpPr>
          <p:nvPr/>
        </p:nvCxnSpPr>
        <p:spPr>
          <a:xfrm flipH="1" flipV="1">
            <a:off x="6437376" y="4016039"/>
            <a:ext cx="1" cy="48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8" idx="2"/>
            <a:endCxn id="50" idx="0"/>
          </p:cNvCxnSpPr>
          <p:nvPr/>
        </p:nvCxnSpPr>
        <p:spPr>
          <a:xfrm flipH="1">
            <a:off x="8064690" y="3077261"/>
            <a:ext cx="1" cy="48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4544551" y="4500671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Tooling optimization</a:t>
            </a:r>
            <a:endParaRPr lang="en-US" sz="1200"/>
          </a:p>
        </p:txBody>
      </p:sp>
      <p:sp>
        <p:nvSpPr>
          <p:cNvPr id="32" name="Abgerundetes Rechteck 31"/>
          <p:cNvSpPr/>
          <p:nvPr/>
        </p:nvSpPr>
        <p:spPr>
          <a:xfrm>
            <a:off x="4628673" y="5375448"/>
            <a:ext cx="989389" cy="453542"/>
          </a:xfrm>
          <a:prstGeom prst="round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holding positions</a:t>
            </a:r>
            <a:endParaRPr lang="en-US" sz="1200"/>
          </a:p>
        </p:txBody>
      </p:sp>
      <p:cxnSp>
        <p:nvCxnSpPr>
          <p:cNvPr id="33" name="Gerade Verbindung mit Pfeil 32"/>
          <p:cNvCxnSpPr>
            <a:stCxn id="31" idx="2"/>
            <a:endCxn id="32" idx="0"/>
          </p:cNvCxnSpPr>
          <p:nvPr/>
        </p:nvCxnSpPr>
        <p:spPr>
          <a:xfrm flipH="1">
            <a:off x="5123368" y="5041996"/>
            <a:ext cx="1830" cy="33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Form 33"/>
          <p:cNvCxnSpPr>
            <a:stCxn id="30" idx="1"/>
            <a:endCxn id="31" idx="0"/>
          </p:cNvCxnSpPr>
          <p:nvPr/>
        </p:nvCxnSpPr>
        <p:spPr>
          <a:xfrm rot="10800000" flipV="1">
            <a:off x="5125198" y="3789267"/>
            <a:ext cx="675756" cy="71140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Form 33"/>
          <p:cNvCxnSpPr>
            <a:stCxn id="32" idx="3"/>
            <a:endCxn id="17" idx="2"/>
          </p:cNvCxnSpPr>
          <p:nvPr/>
        </p:nvCxnSpPr>
        <p:spPr>
          <a:xfrm flipV="1">
            <a:off x="5618062" y="5041996"/>
            <a:ext cx="819315" cy="5602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8244231" y="1638603"/>
            <a:ext cx="0" cy="885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50" idx="2"/>
            <a:endCxn id="53" idx="0"/>
          </p:cNvCxnSpPr>
          <p:nvPr/>
        </p:nvCxnSpPr>
        <p:spPr>
          <a:xfrm>
            <a:off x="8064690" y="4016039"/>
            <a:ext cx="7315" cy="1141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7491358" y="5157816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speed</a:t>
            </a:r>
            <a:br>
              <a:rPr lang="en-US" sz="1200" dirty="0" smtClean="0"/>
            </a:br>
            <a:r>
              <a:rPr lang="en-US" sz="1200" dirty="0" smtClean="0"/>
              <a:t>optimization</a:t>
            </a:r>
            <a:endParaRPr lang="en-US" sz="1200" dirty="0"/>
          </a:p>
        </p:txBody>
      </p:sp>
      <p:cxnSp>
        <p:nvCxnSpPr>
          <p:cNvPr id="56" name="Form 33"/>
          <p:cNvCxnSpPr>
            <a:stCxn id="53" idx="3"/>
            <a:endCxn id="50" idx="3"/>
          </p:cNvCxnSpPr>
          <p:nvPr/>
        </p:nvCxnSpPr>
        <p:spPr>
          <a:xfrm flipH="1" flipV="1">
            <a:off x="8509697" y="3789268"/>
            <a:ext cx="142955" cy="1639211"/>
          </a:xfrm>
          <a:prstGeom prst="curvedConnector3">
            <a:avLst>
              <a:gd name="adj1" fmla="val -15991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Abgerundetes Rechteck 56"/>
          <p:cNvSpPr/>
          <p:nvPr/>
        </p:nvSpPr>
        <p:spPr>
          <a:xfrm>
            <a:off x="6330095" y="520170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stroking path</a:t>
            </a:r>
            <a:endParaRPr lang="en-US" sz="1200"/>
          </a:p>
        </p:txBody>
      </p:sp>
      <p:cxnSp>
        <p:nvCxnSpPr>
          <p:cNvPr id="58" name="Gerade Verbindung mit Pfeil 57"/>
          <p:cNvCxnSpPr>
            <a:stCxn id="57" idx="3"/>
            <a:endCxn id="53" idx="1"/>
          </p:cNvCxnSpPr>
          <p:nvPr/>
        </p:nvCxnSpPr>
        <p:spPr>
          <a:xfrm>
            <a:off x="7220109" y="5428478"/>
            <a:ext cx="27124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Methods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Energy Optimization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mass moment of inertia </a:t>
            </a:r>
            <a:br>
              <a:rPr lang="en-US" dirty="0" smtClean="0"/>
            </a:br>
            <a:r>
              <a:rPr lang="en-US" dirty="0" smtClean="0"/>
              <a:t>depend on drive types</a:t>
            </a:r>
          </a:p>
          <a:p>
            <a:pPr lvl="1"/>
            <a:r>
              <a:rPr lang="en-US" dirty="0" smtClean="0"/>
              <a:t>Result</a:t>
            </a:r>
          </a:p>
          <a:p>
            <a:pPr lvl="2"/>
            <a:r>
              <a:rPr lang="en-US" dirty="0" smtClean="0"/>
              <a:t>adjusted motion dynamics </a:t>
            </a:r>
            <a:br>
              <a:rPr lang="en-US" dirty="0" smtClean="0"/>
            </a:br>
            <a:r>
              <a:rPr lang="en-US" dirty="0" smtClean="0"/>
              <a:t>with only “accepted” time delays for</a:t>
            </a:r>
            <a:br>
              <a:rPr lang="en-US" dirty="0" smtClean="0"/>
            </a:br>
            <a:r>
              <a:rPr lang="en-US" dirty="0" smtClean="0"/>
              <a:t>lowest energy consumption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5917997" y="2538370"/>
            <a:ext cx="1038759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detection</a:t>
            </a:r>
            <a:endParaRPr lang="en-US" sz="1200"/>
          </a:p>
        </p:txBody>
      </p:sp>
      <p:sp>
        <p:nvSpPr>
          <p:cNvPr id="17" name="Rechteck 16"/>
          <p:cNvSpPr/>
          <p:nvPr/>
        </p:nvSpPr>
        <p:spPr>
          <a:xfrm>
            <a:off x="5877764" y="4500671"/>
            <a:ext cx="1119225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calculation</a:t>
            </a:r>
            <a:endParaRPr lang="en-US" sz="1200"/>
          </a:p>
        </p:txBody>
      </p:sp>
      <p:sp>
        <p:nvSpPr>
          <p:cNvPr id="18" name="Rechteck 17"/>
          <p:cNvSpPr/>
          <p:nvPr/>
        </p:nvSpPr>
        <p:spPr>
          <a:xfrm>
            <a:off x="7592860" y="2535936"/>
            <a:ext cx="958291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path planning</a:t>
            </a:r>
            <a:endParaRPr lang="en-US" sz="1200"/>
          </a:p>
        </p:txBody>
      </p:sp>
      <p:sp>
        <p:nvSpPr>
          <p:cNvPr id="30" name="Abgerundetes Rechteck 29"/>
          <p:cNvSpPr/>
          <p:nvPr/>
        </p:nvSpPr>
        <p:spPr>
          <a:xfrm>
            <a:off x="5800954" y="3562497"/>
            <a:ext cx="127284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along a path</a:t>
            </a:r>
            <a:endParaRPr lang="en-US" sz="1200"/>
          </a:p>
        </p:txBody>
      </p:sp>
      <p:cxnSp>
        <p:nvCxnSpPr>
          <p:cNvPr id="38" name="Form 33"/>
          <p:cNvCxnSpPr>
            <a:stCxn id="50" idx="2"/>
            <a:endCxn id="17" idx="3"/>
          </p:cNvCxnSpPr>
          <p:nvPr/>
        </p:nvCxnSpPr>
        <p:spPr>
          <a:xfrm rot="5400000">
            <a:off x="7156850" y="3856178"/>
            <a:ext cx="755295" cy="107501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Abgerundetes Rechteck 41"/>
          <p:cNvSpPr/>
          <p:nvPr/>
        </p:nvSpPr>
        <p:spPr>
          <a:xfrm>
            <a:off x="6693407" y="1791006"/>
            <a:ext cx="965608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collisions</a:t>
            </a:r>
            <a:endParaRPr lang="en-US" sz="1200"/>
          </a:p>
        </p:txBody>
      </p:sp>
      <p:cxnSp>
        <p:nvCxnSpPr>
          <p:cNvPr id="43" name="Form 33"/>
          <p:cNvCxnSpPr>
            <a:stCxn id="16" idx="0"/>
            <a:endCxn id="42" idx="1"/>
          </p:cNvCxnSpPr>
          <p:nvPr/>
        </p:nvCxnSpPr>
        <p:spPr>
          <a:xfrm rot="5400000" flipH="1" flipV="1">
            <a:off x="6305096" y="2150059"/>
            <a:ext cx="520593" cy="2560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Form 33"/>
          <p:cNvCxnSpPr>
            <a:stCxn id="42" idx="3"/>
            <a:endCxn id="18" idx="0"/>
          </p:cNvCxnSpPr>
          <p:nvPr/>
        </p:nvCxnSpPr>
        <p:spPr>
          <a:xfrm>
            <a:off x="7659015" y="2017777"/>
            <a:ext cx="412991" cy="5181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Abgerundetes Rechteck 49"/>
          <p:cNvSpPr/>
          <p:nvPr/>
        </p:nvSpPr>
        <p:spPr>
          <a:xfrm>
            <a:off x="7626998" y="356249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motion path</a:t>
            </a:r>
            <a:endParaRPr lang="en-US" sz="1200"/>
          </a:p>
        </p:txBody>
      </p:sp>
      <p:cxnSp>
        <p:nvCxnSpPr>
          <p:cNvPr id="54" name="Gerade Verbindung mit Pfeil 53"/>
          <p:cNvCxnSpPr>
            <a:stCxn id="30" idx="0"/>
            <a:endCxn id="16" idx="2"/>
          </p:cNvCxnSpPr>
          <p:nvPr/>
        </p:nvCxnSpPr>
        <p:spPr>
          <a:xfrm flipV="1">
            <a:off x="6437376" y="3079695"/>
            <a:ext cx="1" cy="48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17" idx="0"/>
            <a:endCxn id="30" idx="2"/>
          </p:cNvCxnSpPr>
          <p:nvPr/>
        </p:nvCxnSpPr>
        <p:spPr>
          <a:xfrm flipH="1" flipV="1">
            <a:off x="6437376" y="4016039"/>
            <a:ext cx="1" cy="48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8" idx="2"/>
            <a:endCxn id="50" idx="0"/>
          </p:cNvCxnSpPr>
          <p:nvPr/>
        </p:nvCxnSpPr>
        <p:spPr>
          <a:xfrm flipH="1">
            <a:off x="8072005" y="3077261"/>
            <a:ext cx="1" cy="48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4544551" y="4500671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Tooling optimization</a:t>
            </a:r>
            <a:endParaRPr lang="en-US" sz="1200"/>
          </a:p>
        </p:txBody>
      </p:sp>
      <p:sp>
        <p:nvSpPr>
          <p:cNvPr id="32" name="Abgerundetes Rechteck 31"/>
          <p:cNvSpPr/>
          <p:nvPr/>
        </p:nvSpPr>
        <p:spPr>
          <a:xfrm>
            <a:off x="4628673" y="5375448"/>
            <a:ext cx="989389" cy="453542"/>
          </a:xfrm>
          <a:prstGeom prst="round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holding positions</a:t>
            </a:r>
            <a:endParaRPr lang="en-US" sz="1200"/>
          </a:p>
        </p:txBody>
      </p:sp>
      <p:cxnSp>
        <p:nvCxnSpPr>
          <p:cNvPr id="33" name="Gerade Verbindung mit Pfeil 32"/>
          <p:cNvCxnSpPr>
            <a:stCxn id="31" idx="2"/>
            <a:endCxn id="32" idx="0"/>
          </p:cNvCxnSpPr>
          <p:nvPr/>
        </p:nvCxnSpPr>
        <p:spPr>
          <a:xfrm flipH="1">
            <a:off x="5123368" y="5041996"/>
            <a:ext cx="1830" cy="33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Form 33"/>
          <p:cNvCxnSpPr>
            <a:stCxn id="30" idx="1"/>
            <a:endCxn id="31" idx="0"/>
          </p:cNvCxnSpPr>
          <p:nvPr/>
        </p:nvCxnSpPr>
        <p:spPr>
          <a:xfrm rot="10800000" flipV="1">
            <a:off x="5125198" y="3789267"/>
            <a:ext cx="675756" cy="71140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Form 33"/>
          <p:cNvCxnSpPr>
            <a:stCxn id="32" idx="3"/>
            <a:endCxn id="17" idx="2"/>
          </p:cNvCxnSpPr>
          <p:nvPr/>
        </p:nvCxnSpPr>
        <p:spPr>
          <a:xfrm flipV="1">
            <a:off x="5618062" y="5041996"/>
            <a:ext cx="819315" cy="5602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8244231" y="1638603"/>
            <a:ext cx="0" cy="885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226799" y="5771073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energy</a:t>
            </a:r>
            <a:br>
              <a:rPr lang="en-US" sz="1200" smtClean="0"/>
            </a:br>
            <a:r>
              <a:rPr lang="en-US" sz="1200" smtClean="0"/>
              <a:t>optimization</a:t>
            </a:r>
            <a:endParaRPr lang="en-US" sz="1200"/>
          </a:p>
        </p:txBody>
      </p:sp>
      <p:sp>
        <p:nvSpPr>
          <p:cNvPr id="37" name="Rechteck 36"/>
          <p:cNvSpPr/>
          <p:nvPr/>
        </p:nvSpPr>
        <p:spPr>
          <a:xfrm>
            <a:off x="7491358" y="5157816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speed</a:t>
            </a:r>
            <a:br>
              <a:rPr lang="en-US" sz="1200" smtClean="0"/>
            </a:br>
            <a:r>
              <a:rPr lang="en-US" sz="1200" smtClean="0"/>
              <a:t>optimization</a:t>
            </a:r>
            <a:endParaRPr lang="en-US" sz="1200"/>
          </a:p>
        </p:txBody>
      </p:sp>
      <p:cxnSp>
        <p:nvCxnSpPr>
          <p:cNvPr id="39" name="Gerade Verbindung mit Pfeil 38"/>
          <p:cNvCxnSpPr>
            <a:stCxn id="50" idx="2"/>
            <a:endCxn id="37" idx="0"/>
          </p:cNvCxnSpPr>
          <p:nvPr/>
        </p:nvCxnSpPr>
        <p:spPr>
          <a:xfrm>
            <a:off x="8072005" y="4016039"/>
            <a:ext cx="0" cy="1141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Form 33"/>
          <p:cNvCxnSpPr>
            <a:stCxn id="37" idx="3"/>
            <a:endCxn id="50" idx="3"/>
          </p:cNvCxnSpPr>
          <p:nvPr/>
        </p:nvCxnSpPr>
        <p:spPr>
          <a:xfrm flipH="1" flipV="1">
            <a:off x="8517012" y="3789268"/>
            <a:ext cx="135640" cy="1639211"/>
          </a:xfrm>
          <a:prstGeom prst="curvedConnector3">
            <a:avLst>
              <a:gd name="adj1" fmla="val -16853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6097228" y="5814354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moved mass</a:t>
            </a:r>
            <a:endParaRPr lang="en-US" sz="1200"/>
          </a:p>
        </p:txBody>
      </p:sp>
      <p:cxnSp>
        <p:nvCxnSpPr>
          <p:cNvPr id="48" name="Gerade Verbindung mit Pfeil 47"/>
          <p:cNvCxnSpPr>
            <a:stCxn id="47" idx="3"/>
            <a:endCxn id="36" idx="1"/>
          </p:cNvCxnSpPr>
          <p:nvPr/>
        </p:nvCxnSpPr>
        <p:spPr>
          <a:xfrm>
            <a:off x="6987242" y="6041125"/>
            <a:ext cx="239557" cy="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Form 33"/>
          <p:cNvCxnSpPr>
            <a:stCxn id="36" idx="3"/>
            <a:endCxn id="50" idx="3"/>
          </p:cNvCxnSpPr>
          <p:nvPr/>
        </p:nvCxnSpPr>
        <p:spPr>
          <a:xfrm flipV="1">
            <a:off x="8388093" y="3789268"/>
            <a:ext cx="128919" cy="2252468"/>
          </a:xfrm>
          <a:prstGeom prst="curvedConnector3">
            <a:avLst>
              <a:gd name="adj1" fmla="val 447549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Abgerundetes Rechteck 59"/>
          <p:cNvSpPr/>
          <p:nvPr/>
        </p:nvSpPr>
        <p:spPr>
          <a:xfrm>
            <a:off x="6330095" y="520170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stroking path</a:t>
            </a:r>
            <a:endParaRPr lang="en-US" sz="1200"/>
          </a:p>
        </p:txBody>
      </p:sp>
      <p:cxnSp>
        <p:nvCxnSpPr>
          <p:cNvPr id="61" name="Gerade Verbindung mit Pfeil 60"/>
          <p:cNvCxnSpPr>
            <a:stCxn id="60" idx="3"/>
            <a:endCxn id="37" idx="1"/>
          </p:cNvCxnSpPr>
          <p:nvPr/>
        </p:nvCxnSpPr>
        <p:spPr>
          <a:xfrm>
            <a:off x="7220109" y="5428478"/>
            <a:ext cx="27124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dirty="0" smtClean="0"/>
              <a:t>Overview of the problem domain (</a:t>
            </a:r>
            <a:r>
              <a:rPr lang="en-US" dirty="0" err="1" smtClean="0"/>
              <a:t>Videopresentation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Planning Task</a:t>
            </a:r>
          </a:p>
          <a:p>
            <a:pPr lvl="1"/>
            <a:r>
              <a:rPr lang="en-US" dirty="0" smtClean="0"/>
              <a:t>Constraints for the planning and optimization</a:t>
            </a:r>
          </a:p>
          <a:p>
            <a:pPr lvl="1"/>
            <a:r>
              <a:rPr lang="en-US" dirty="0" smtClean="0"/>
              <a:t>Methods, Models and Algorithms</a:t>
            </a:r>
          </a:p>
          <a:p>
            <a:pPr lvl="1"/>
            <a:r>
              <a:rPr lang="en-US" dirty="0" smtClean="0"/>
              <a:t>Summary and Conclusion</a:t>
            </a:r>
          </a:p>
          <a:p>
            <a:pPr lvl="1"/>
            <a:endParaRPr lang="en-US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Methods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</a:p>
          <a:p>
            <a:pPr lvl="1"/>
            <a:r>
              <a:rPr lang="en-US" dirty="0" smtClean="0"/>
              <a:t>Place Operation</a:t>
            </a:r>
          </a:p>
          <a:p>
            <a:pPr lvl="2"/>
            <a:r>
              <a:rPr lang="en-US" dirty="0" smtClean="0"/>
              <a:t>Determination of the optimal time to release the part (dropped on the die)</a:t>
            </a:r>
          </a:p>
          <a:p>
            <a:pPr lvl="2"/>
            <a:r>
              <a:rPr lang="en-US" dirty="0" smtClean="0"/>
              <a:t>Forming result depends on part deformation an part position after dropping</a:t>
            </a:r>
          </a:p>
          <a:p>
            <a:pPr lvl="1"/>
            <a:r>
              <a:rPr lang="en-US" dirty="0" smtClean="0"/>
              <a:t>Pick Operation</a:t>
            </a:r>
          </a:p>
          <a:p>
            <a:pPr lvl="2"/>
            <a:r>
              <a:rPr lang="en-US" dirty="0" smtClean="0"/>
              <a:t>no vibration free lift up position,</a:t>
            </a:r>
            <a:br>
              <a:rPr lang="en-US" dirty="0" smtClean="0"/>
            </a:br>
            <a:r>
              <a:rPr lang="en-US" dirty="0" smtClean="0"/>
              <a:t>due to</a:t>
            </a:r>
          </a:p>
          <a:p>
            <a:pPr lvl="3"/>
            <a:r>
              <a:rPr lang="en-US" dirty="0" smtClean="0"/>
              <a:t>springback after forming</a:t>
            </a:r>
          </a:p>
          <a:p>
            <a:pPr lvl="3"/>
            <a:r>
              <a:rPr lang="en-US" dirty="0" smtClean="0"/>
              <a:t>high speed</a:t>
            </a:r>
          </a:p>
          <a:p>
            <a:pPr lvl="2"/>
            <a:r>
              <a:rPr lang="en-US" dirty="0" smtClean="0"/>
              <a:t>Stabilizers (part of the upper die) should guarantee a secure lift up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/>
          <p:cNvSpPr/>
          <p:nvPr/>
        </p:nvSpPr>
        <p:spPr>
          <a:xfrm>
            <a:off x="5917997" y="2538370"/>
            <a:ext cx="1038759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detection</a:t>
            </a:r>
            <a:endParaRPr lang="en-US" sz="1200"/>
          </a:p>
        </p:txBody>
      </p:sp>
      <p:sp>
        <p:nvSpPr>
          <p:cNvPr id="17" name="Rechteck 16"/>
          <p:cNvSpPr/>
          <p:nvPr/>
        </p:nvSpPr>
        <p:spPr>
          <a:xfrm>
            <a:off x="5877764" y="4500671"/>
            <a:ext cx="1119225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calculation</a:t>
            </a:r>
            <a:endParaRPr lang="en-US" sz="1200"/>
          </a:p>
        </p:txBody>
      </p:sp>
      <p:sp>
        <p:nvSpPr>
          <p:cNvPr id="18" name="Rechteck 17"/>
          <p:cNvSpPr/>
          <p:nvPr/>
        </p:nvSpPr>
        <p:spPr>
          <a:xfrm>
            <a:off x="7592860" y="2535936"/>
            <a:ext cx="958291" cy="54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path planning</a:t>
            </a:r>
            <a:endParaRPr lang="en-US" sz="1200"/>
          </a:p>
        </p:txBody>
      </p:sp>
      <p:sp>
        <p:nvSpPr>
          <p:cNvPr id="30" name="Abgerundetes Rechteck 29"/>
          <p:cNvSpPr/>
          <p:nvPr/>
        </p:nvSpPr>
        <p:spPr>
          <a:xfrm>
            <a:off x="5800954" y="3562497"/>
            <a:ext cx="127284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deformation along a path</a:t>
            </a:r>
            <a:endParaRPr lang="en-US" sz="1200"/>
          </a:p>
        </p:txBody>
      </p:sp>
      <p:cxnSp>
        <p:nvCxnSpPr>
          <p:cNvPr id="38" name="Form 33"/>
          <p:cNvCxnSpPr>
            <a:stCxn id="50" idx="2"/>
            <a:endCxn id="17" idx="3"/>
          </p:cNvCxnSpPr>
          <p:nvPr/>
        </p:nvCxnSpPr>
        <p:spPr>
          <a:xfrm rot="5400000">
            <a:off x="7156850" y="3856178"/>
            <a:ext cx="755295" cy="107501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Abgerundetes Rechteck 41"/>
          <p:cNvSpPr/>
          <p:nvPr/>
        </p:nvSpPr>
        <p:spPr>
          <a:xfrm>
            <a:off x="6693407" y="1791006"/>
            <a:ext cx="965608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collisions</a:t>
            </a:r>
            <a:endParaRPr lang="en-US" sz="1200"/>
          </a:p>
        </p:txBody>
      </p:sp>
      <p:cxnSp>
        <p:nvCxnSpPr>
          <p:cNvPr id="43" name="Form 33"/>
          <p:cNvCxnSpPr>
            <a:stCxn id="16" idx="0"/>
            <a:endCxn id="42" idx="1"/>
          </p:cNvCxnSpPr>
          <p:nvPr/>
        </p:nvCxnSpPr>
        <p:spPr>
          <a:xfrm rot="5400000" flipH="1" flipV="1">
            <a:off x="6305096" y="2150059"/>
            <a:ext cx="520593" cy="2560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Form 33"/>
          <p:cNvCxnSpPr>
            <a:stCxn id="42" idx="3"/>
            <a:endCxn id="18" idx="0"/>
          </p:cNvCxnSpPr>
          <p:nvPr/>
        </p:nvCxnSpPr>
        <p:spPr>
          <a:xfrm>
            <a:off x="7659015" y="2017777"/>
            <a:ext cx="412991" cy="51815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Abgerundetes Rechteck 49"/>
          <p:cNvSpPr/>
          <p:nvPr/>
        </p:nvSpPr>
        <p:spPr>
          <a:xfrm>
            <a:off x="7626998" y="356249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motion path</a:t>
            </a:r>
            <a:endParaRPr lang="en-US" sz="1200"/>
          </a:p>
        </p:txBody>
      </p:sp>
      <p:cxnSp>
        <p:nvCxnSpPr>
          <p:cNvPr id="54" name="Gerade Verbindung mit Pfeil 53"/>
          <p:cNvCxnSpPr>
            <a:stCxn id="30" idx="0"/>
            <a:endCxn id="16" idx="2"/>
          </p:cNvCxnSpPr>
          <p:nvPr/>
        </p:nvCxnSpPr>
        <p:spPr>
          <a:xfrm flipV="1">
            <a:off x="6437376" y="3079695"/>
            <a:ext cx="1" cy="48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17" idx="0"/>
            <a:endCxn id="30" idx="2"/>
          </p:cNvCxnSpPr>
          <p:nvPr/>
        </p:nvCxnSpPr>
        <p:spPr>
          <a:xfrm flipH="1" flipV="1">
            <a:off x="6437376" y="4016039"/>
            <a:ext cx="1" cy="48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18" idx="2"/>
            <a:endCxn id="50" idx="0"/>
          </p:cNvCxnSpPr>
          <p:nvPr/>
        </p:nvCxnSpPr>
        <p:spPr>
          <a:xfrm flipH="1">
            <a:off x="8072005" y="3077261"/>
            <a:ext cx="1" cy="48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4544551" y="4500671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Tooling optimization</a:t>
            </a:r>
            <a:endParaRPr lang="en-US" sz="1200"/>
          </a:p>
        </p:txBody>
      </p:sp>
      <p:sp>
        <p:nvSpPr>
          <p:cNvPr id="32" name="Abgerundetes Rechteck 31"/>
          <p:cNvSpPr/>
          <p:nvPr/>
        </p:nvSpPr>
        <p:spPr>
          <a:xfrm>
            <a:off x="4628673" y="5375448"/>
            <a:ext cx="989389" cy="453542"/>
          </a:xfrm>
          <a:prstGeom prst="round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holding positions</a:t>
            </a:r>
            <a:endParaRPr lang="en-US" sz="1200"/>
          </a:p>
        </p:txBody>
      </p:sp>
      <p:cxnSp>
        <p:nvCxnSpPr>
          <p:cNvPr id="33" name="Gerade Verbindung mit Pfeil 32"/>
          <p:cNvCxnSpPr>
            <a:stCxn id="31" idx="2"/>
            <a:endCxn id="32" idx="0"/>
          </p:cNvCxnSpPr>
          <p:nvPr/>
        </p:nvCxnSpPr>
        <p:spPr>
          <a:xfrm flipH="1">
            <a:off x="5123368" y="5041996"/>
            <a:ext cx="1830" cy="33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Form 33"/>
          <p:cNvCxnSpPr>
            <a:stCxn id="30" idx="1"/>
            <a:endCxn id="31" idx="0"/>
          </p:cNvCxnSpPr>
          <p:nvPr/>
        </p:nvCxnSpPr>
        <p:spPr>
          <a:xfrm rot="10800000" flipV="1">
            <a:off x="5125198" y="3789267"/>
            <a:ext cx="675756" cy="71140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6" name="Form 33"/>
          <p:cNvCxnSpPr>
            <a:stCxn id="32" idx="3"/>
            <a:endCxn id="17" idx="2"/>
          </p:cNvCxnSpPr>
          <p:nvPr/>
        </p:nvCxnSpPr>
        <p:spPr>
          <a:xfrm flipV="1">
            <a:off x="5618062" y="5041996"/>
            <a:ext cx="819315" cy="5602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8244231" y="1638603"/>
            <a:ext cx="0" cy="8851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7226799" y="5771073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energy</a:t>
            </a:r>
            <a:br>
              <a:rPr lang="en-US" sz="1200" smtClean="0"/>
            </a:br>
            <a:r>
              <a:rPr lang="en-US" sz="1200" smtClean="0"/>
              <a:t>optimization</a:t>
            </a:r>
            <a:endParaRPr lang="en-US" sz="1200"/>
          </a:p>
        </p:txBody>
      </p:sp>
      <p:sp>
        <p:nvSpPr>
          <p:cNvPr id="37" name="Rechteck 36"/>
          <p:cNvSpPr/>
          <p:nvPr/>
        </p:nvSpPr>
        <p:spPr>
          <a:xfrm>
            <a:off x="7491358" y="5157816"/>
            <a:ext cx="1161294" cy="541325"/>
          </a:xfrm>
          <a:prstGeom prst="rect">
            <a:avLst/>
          </a:prstGeom>
          <a:ln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speed</a:t>
            </a:r>
            <a:br>
              <a:rPr lang="en-US" sz="1200" smtClean="0"/>
            </a:br>
            <a:r>
              <a:rPr lang="en-US" sz="1200" smtClean="0"/>
              <a:t>optimization</a:t>
            </a:r>
            <a:endParaRPr lang="en-US" sz="1200"/>
          </a:p>
        </p:txBody>
      </p:sp>
      <p:cxnSp>
        <p:nvCxnSpPr>
          <p:cNvPr id="39" name="Gerade Verbindung mit Pfeil 38"/>
          <p:cNvCxnSpPr>
            <a:stCxn id="50" idx="2"/>
            <a:endCxn id="37" idx="0"/>
          </p:cNvCxnSpPr>
          <p:nvPr/>
        </p:nvCxnSpPr>
        <p:spPr>
          <a:xfrm>
            <a:off x="8072005" y="4016039"/>
            <a:ext cx="0" cy="1141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Form 33"/>
          <p:cNvCxnSpPr>
            <a:stCxn id="37" idx="3"/>
            <a:endCxn id="50" idx="3"/>
          </p:cNvCxnSpPr>
          <p:nvPr/>
        </p:nvCxnSpPr>
        <p:spPr>
          <a:xfrm flipH="1" flipV="1">
            <a:off x="8517012" y="3789268"/>
            <a:ext cx="135640" cy="1639211"/>
          </a:xfrm>
          <a:prstGeom prst="curvedConnector3">
            <a:avLst>
              <a:gd name="adj1" fmla="val -16853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Abgerundetes Rechteck 46"/>
          <p:cNvSpPr/>
          <p:nvPr/>
        </p:nvSpPr>
        <p:spPr>
          <a:xfrm>
            <a:off x="6097228" y="5814354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moved mass</a:t>
            </a:r>
            <a:endParaRPr lang="en-US" sz="1200"/>
          </a:p>
        </p:txBody>
      </p:sp>
      <p:cxnSp>
        <p:nvCxnSpPr>
          <p:cNvPr id="48" name="Gerade Verbindung mit Pfeil 47"/>
          <p:cNvCxnSpPr>
            <a:stCxn id="47" idx="3"/>
            <a:endCxn id="36" idx="1"/>
          </p:cNvCxnSpPr>
          <p:nvPr/>
        </p:nvCxnSpPr>
        <p:spPr>
          <a:xfrm>
            <a:off x="6987242" y="6041125"/>
            <a:ext cx="239557" cy="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Form 33"/>
          <p:cNvCxnSpPr>
            <a:stCxn id="36" idx="3"/>
            <a:endCxn id="50" idx="3"/>
          </p:cNvCxnSpPr>
          <p:nvPr/>
        </p:nvCxnSpPr>
        <p:spPr>
          <a:xfrm flipV="1">
            <a:off x="8388093" y="3789268"/>
            <a:ext cx="128919" cy="2252468"/>
          </a:xfrm>
          <a:prstGeom prst="curvedConnector3">
            <a:avLst>
              <a:gd name="adj1" fmla="val 447549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Abgerundetes Rechteck 59"/>
          <p:cNvSpPr/>
          <p:nvPr/>
        </p:nvSpPr>
        <p:spPr>
          <a:xfrm>
            <a:off x="6330095" y="5201707"/>
            <a:ext cx="890014" cy="4535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stroking path</a:t>
            </a:r>
            <a:endParaRPr lang="en-US" sz="1200"/>
          </a:p>
        </p:txBody>
      </p:sp>
      <p:cxnSp>
        <p:nvCxnSpPr>
          <p:cNvPr id="61" name="Gerade Verbindung mit Pfeil 60"/>
          <p:cNvCxnSpPr>
            <a:stCxn id="60" idx="3"/>
            <a:endCxn id="37" idx="1"/>
          </p:cNvCxnSpPr>
          <p:nvPr/>
        </p:nvCxnSpPr>
        <p:spPr>
          <a:xfrm>
            <a:off x="7220109" y="5428478"/>
            <a:ext cx="27124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8150092" y="2062274"/>
            <a:ext cx="958291" cy="541325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pick</a:t>
            </a:r>
            <a:endParaRPr lang="en-US" sz="1200" dirty="0"/>
          </a:p>
        </p:txBody>
      </p:sp>
      <p:sp>
        <p:nvSpPr>
          <p:cNvPr id="45" name="Rechteck 44"/>
          <p:cNvSpPr/>
          <p:nvPr/>
        </p:nvSpPr>
        <p:spPr>
          <a:xfrm>
            <a:off x="8150092" y="2925258"/>
            <a:ext cx="958291" cy="541325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place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planning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Kinematics Model</a:t>
            </a:r>
          </a:p>
          <a:p>
            <a:pPr lvl="2"/>
            <a:r>
              <a:rPr lang="en-US" dirty="0" smtClean="0"/>
              <a:t>8 machine axes (DOF)</a:t>
            </a:r>
          </a:p>
          <a:p>
            <a:pPr lvl="2"/>
            <a:r>
              <a:rPr lang="en-US" dirty="0" smtClean="0"/>
              <a:t>definition of articulated system (active joints, passive joints)</a:t>
            </a:r>
          </a:p>
          <a:p>
            <a:pPr lvl="2"/>
            <a:r>
              <a:rPr lang="en-US" dirty="0" smtClean="0"/>
              <a:t>tooling coordinates</a:t>
            </a:r>
          </a:p>
          <a:p>
            <a:pPr lvl="1"/>
            <a:r>
              <a:rPr lang="en-US" dirty="0" smtClean="0"/>
              <a:t>Drive Characteristics</a:t>
            </a:r>
          </a:p>
          <a:p>
            <a:pPr lvl="2"/>
            <a:r>
              <a:rPr lang="en-US" dirty="0" smtClean="0"/>
              <a:t>maximal torque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this is often a black box</a:t>
            </a:r>
          </a:p>
          <a:p>
            <a:pPr lvl="2">
              <a:buNone/>
            </a:pPr>
            <a:endParaRPr lang="en-US" dirty="0" smtClean="0"/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>
            <a:off x="4937747" y="1789563"/>
            <a:ext cx="4089092" cy="3762674"/>
            <a:chOff x="3778997" y="1401856"/>
            <a:chExt cx="5130800" cy="472122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997" y="1401856"/>
              <a:ext cx="5130800" cy="472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8139860" y="5442044"/>
              <a:ext cx="428625" cy="214312"/>
            </a:xfrm>
            <a:prstGeom prst="straightConnector1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7925547" y="5442044"/>
              <a:ext cx="428625" cy="0"/>
            </a:xfrm>
            <a:prstGeom prst="straightConnector1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7"/>
            <p:cNvCxnSpPr>
              <a:cxnSpLocks noChangeShapeType="1"/>
            </p:cNvCxnSpPr>
            <p:nvPr/>
          </p:nvCxnSpPr>
          <p:spPr bwMode="auto">
            <a:xfrm>
              <a:off x="8139860" y="5656356"/>
              <a:ext cx="428625" cy="142875"/>
            </a:xfrm>
            <a:prstGeom prst="straightConnector1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25"/>
            <p:cNvSpPr txBox="1">
              <a:spLocks noChangeArrowheads="1"/>
            </p:cNvSpPr>
            <p:nvPr/>
          </p:nvSpPr>
          <p:spPr bwMode="auto">
            <a:xfrm>
              <a:off x="8568484" y="5727794"/>
              <a:ext cx="325347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X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TextBox 27"/>
            <p:cNvSpPr txBox="1">
              <a:spLocks noChangeArrowheads="1"/>
            </p:cNvSpPr>
            <p:nvPr/>
          </p:nvSpPr>
          <p:spPr bwMode="auto">
            <a:xfrm>
              <a:off x="8568484" y="5299169"/>
              <a:ext cx="325347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Y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Box 28"/>
            <p:cNvSpPr txBox="1">
              <a:spLocks noChangeArrowheads="1"/>
            </p:cNvSpPr>
            <p:nvPr/>
          </p:nvSpPr>
          <p:spPr bwMode="auto">
            <a:xfrm>
              <a:off x="7996985" y="5013419"/>
              <a:ext cx="317373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</a:rPr>
                <a:t>Z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Circular Arrow 18"/>
            <p:cNvSpPr/>
            <p:nvPr/>
          </p:nvSpPr>
          <p:spPr bwMode="auto">
            <a:xfrm rot="8071519" flipV="1">
              <a:off x="8366872" y="5643656"/>
              <a:ext cx="285750" cy="285750"/>
            </a:xfrm>
            <a:prstGeom prst="circularArrow">
              <a:avLst>
                <a:gd name="adj1" fmla="val 7770"/>
                <a:gd name="adj2" fmla="val 1475618"/>
                <a:gd name="adj3" fmla="val 20457689"/>
                <a:gd name="adj4" fmla="val 4924151"/>
                <a:gd name="adj5" fmla="val 9307"/>
              </a:avLst>
            </a:prstGeom>
            <a:solidFill>
              <a:srgbClr val="0070C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Circular Arrow 19"/>
            <p:cNvSpPr/>
            <p:nvPr/>
          </p:nvSpPr>
          <p:spPr bwMode="auto">
            <a:xfrm rot="5400000" flipV="1">
              <a:off x="8044610" y="5322981"/>
              <a:ext cx="190500" cy="285750"/>
            </a:xfrm>
            <a:prstGeom prst="circularArrow">
              <a:avLst>
                <a:gd name="adj1" fmla="val 7770"/>
                <a:gd name="adj2" fmla="val 1475618"/>
                <a:gd name="adj3" fmla="val 20457689"/>
                <a:gd name="adj4" fmla="val 4924151"/>
                <a:gd name="adj5" fmla="val 9307"/>
              </a:avLst>
            </a:prstGeom>
            <a:solidFill>
              <a:srgbClr val="0070C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25"/>
            <p:cNvSpPr txBox="1">
              <a:spLocks noChangeArrowheads="1"/>
            </p:cNvSpPr>
            <p:nvPr/>
          </p:nvSpPr>
          <p:spPr bwMode="auto">
            <a:xfrm>
              <a:off x="8211297" y="5799232"/>
              <a:ext cx="333321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Circular Arrow 21"/>
            <p:cNvSpPr/>
            <p:nvPr/>
          </p:nvSpPr>
          <p:spPr bwMode="auto">
            <a:xfrm rot="2983579">
              <a:off x="6076110" y="4992781"/>
              <a:ext cx="285750" cy="285750"/>
            </a:xfrm>
            <a:prstGeom prst="circularArrow">
              <a:avLst>
                <a:gd name="adj1" fmla="val 7770"/>
                <a:gd name="adj2" fmla="val 1475618"/>
                <a:gd name="adj3" fmla="val 20457689"/>
                <a:gd name="adj4" fmla="val 4924151"/>
                <a:gd name="adj5" fmla="val 9307"/>
              </a:avLst>
            </a:prstGeom>
            <a:solidFill>
              <a:srgbClr val="0070C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Circular Arrow 22"/>
            <p:cNvSpPr/>
            <p:nvPr/>
          </p:nvSpPr>
          <p:spPr bwMode="auto">
            <a:xfrm rot="13528481">
              <a:off x="8329566" y="5368225"/>
              <a:ext cx="301625" cy="258763"/>
            </a:xfrm>
            <a:prstGeom prst="circularArrow">
              <a:avLst>
                <a:gd name="adj1" fmla="val 7770"/>
                <a:gd name="adj2" fmla="val 1475618"/>
                <a:gd name="adj3" fmla="val 20457689"/>
                <a:gd name="adj4" fmla="val 4924151"/>
                <a:gd name="adj5" fmla="val 9307"/>
              </a:avLst>
            </a:prstGeom>
            <a:solidFill>
              <a:srgbClr val="0070C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25"/>
            <p:cNvSpPr txBox="1">
              <a:spLocks noChangeArrowheads="1"/>
            </p:cNvSpPr>
            <p:nvPr/>
          </p:nvSpPr>
          <p:spPr bwMode="auto">
            <a:xfrm>
              <a:off x="8282735" y="5156293"/>
              <a:ext cx="333321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TextBox 25"/>
            <p:cNvSpPr txBox="1">
              <a:spLocks noChangeArrowheads="1"/>
            </p:cNvSpPr>
            <p:nvPr/>
          </p:nvSpPr>
          <p:spPr bwMode="auto">
            <a:xfrm>
              <a:off x="7806485" y="5338856"/>
              <a:ext cx="333321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58" name="Straight Arrow Connector 7"/>
            <p:cNvCxnSpPr>
              <a:cxnSpLocks noChangeShapeType="1"/>
            </p:cNvCxnSpPr>
            <p:nvPr/>
          </p:nvCxnSpPr>
          <p:spPr bwMode="auto">
            <a:xfrm>
              <a:off x="4347322" y="5302344"/>
              <a:ext cx="2036763" cy="512762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TextBox 25"/>
            <p:cNvSpPr txBox="1">
              <a:spLocks noChangeArrowheads="1"/>
            </p:cNvSpPr>
            <p:nvPr/>
          </p:nvSpPr>
          <p:spPr bwMode="auto">
            <a:xfrm>
              <a:off x="5123610" y="5584919"/>
              <a:ext cx="413063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U1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60" name="Straight Arrow Connector 7"/>
            <p:cNvCxnSpPr>
              <a:cxnSpLocks noChangeShapeType="1"/>
            </p:cNvCxnSpPr>
            <p:nvPr/>
          </p:nvCxnSpPr>
          <p:spPr bwMode="auto">
            <a:xfrm>
              <a:off x="7744572" y="4048219"/>
              <a:ext cx="879475" cy="223837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25"/>
            <p:cNvSpPr txBox="1">
              <a:spLocks noChangeArrowheads="1"/>
            </p:cNvSpPr>
            <p:nvPr/>
          </p:nvSpPr>
          <p:spPr bwMode="auto">
            <a:xfrm>
              <a:off x="7623922" y="3830731"/>
              <a:ext cx="413063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U2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62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7552485" y="4545106"/>
              <a:ext cx="428625" cy="214313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Box 25"/>
            <p:cNvSpPr txBox="1">
              <a:spLocks noChangeArrowheads="1"/>
            </p:cNvSpPr>
            <p:nvPr/>
          </p:nvSpPr>
          <p:spPr bwMode="auto">
            <a:xfrm>
              <a:off x="7766796" y="4616544"/>
              <a:ext cx="413063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YL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64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6704760" y="4973731"/>
              <a:ext cx="428625" cy="214313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25"/>
            <p:cNvSpPr txBox="1">
              <a:spLocks noChangeArrowheads="1"/>
            </p:cNvSpPr>
            <p:nvPr/>
          </p:nvSpPr>
          <p:spPr bwMode="auto">
            <a:xfrm>
              <a:off x="6919072" y="5045169"/>
              <a:ext cx="429011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YR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6" name="Circular Arrow 36"/>
            <p:cNvSpPr/>
            <p:nvPr/>
          </p:nvSpPr>
          <p:spPr bwMode="auto">
            <a:xfrm rot="2983579">
              <a:off x="7111160" y="4532406"/>
              <a:ext cx="285750" cy="285750"/>
            </a:xfrm>
            <a:prstGeom prst="circularArrow">
              <a:avLst>
                <a:gd name="adj1" fmla="val 7770"/>
                <a:gd name="adj2" fmla="val 1475618"/>
                <a:gd name="adj3" fmla="val 20457689"/>
                <a:gd name="adj4" fmla="val 4924151"/>
                <a:gd name="adj5" fmla="val 9307"/>
              </a:avLst>
            </a:prstGeom>
            <a:solidFill>
              <a:srgbClr val="0070C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25"/>
            <p:cNvSpPr txBox="1">
              <a:spLocks noChangeArrowheads="1"/>
            </p:cNvSpPr>
            <p:nvPr/>
          </p:nvSpPr>
          <p:spPr bwMode="auto">
            <a:xfrm>
              <a:off x="6261847" y="5188045"/>
              <a:ext cx="436985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BR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TextBox 25"/>
            <p:cNvSpPr txBox="1">
              <a:spLocks noChangeArrowheads="1"/>
            </p:cNvSpPr>
            <p:nvPr/>
          </p:nvSpPr>
          <p:spPr bwMode="auto">
            <a:xfrm>
              <a:off x="7182597" y="4759419"/>
              <a:ext cx="421037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BL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69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7731078" y="3937888"/>
              <a:ext cx="785813" cy="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Circular Arrow 41"/>
            <p:cNvSpPr/>
            <p:nvPr/>
          </p:nvSpPr>
          <p:spPr bwMode="auto">
            <a:xfrm rot="16200000">
              <a:off x="8028735" y="3497356"/>
              <a:ext cx="190500" cy="285750"/>
            </a:xfrm>
            <a:prstGeom prst="circularArrow">
              <a:avLst>
                <a:gd name="adj1" fmla="val 7770"/>
                <a:gd name="adj2" fmla="val 1475618"/>
                <a:gd name="adj3" fmla="val 20457689"/>
                <a:gd name="adj4" fmla="val 4924151"/>
                <a:gd name="adj5" fmla="val 9307"/>
              </a:avLst>
            </a:prstGeom>
            <a:solidFill>
              <a:srgbClr val="0070C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25"/>
            <p:cNvSpPr txBox="1">
              <a:spLocks noChangeArrowheads="1"/>
            </p:cNvSpPr>
            <p:nvPr/>
          </p:nvSpPr>
          <p:spPr bwMode="auto">
            <a:xfrm>
              <a:off x="8204947" y="3473544"/>
              <a:ext cx="317373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72" name="Straight Arrow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4480672" y="5116607"/>
              <a:ext cx="428625" cy="0"/>
            </a:xfrm>
            <a:prstGeom prst="straightConnector1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TextBox 25"/>
            <p:cNvSpPr txBox="1">
              <a:spLocks noChangeArrowheads="1"/>
            </p:cNvSpPr>
            <p:nvPr/>
          </p:nvSpPr>
          <p:spPr bwMode="auto">
            <a:xfrm>
              <a:off x="4694985" y="4902294"/>
              <a:ext cx="365218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4" name="Text Box 34"/>
            <p:cNvSpPr txBox="1">
              <a:spLocks noChangeArrowheads="1"/>
            </p:cNvSpPr>
            <p:nvPr/>
          </p:nvSpPr>
          <p:spPr bwMode="auto">
            <a:xfrm>
              <a:off x="5376568" y="4542850"/>
              <a:ext cx="1114791" cy="28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rgbClr val="000000"/>
                  </a:solidFill>
                </a:rPr>
                <a:t>m</a:t>
              </a: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achine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axes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5735113" y="5675973"/>
            <a:ext cx="2201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Feeder system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ihandform 117"/>
          <p:cNvSpPr/>
          <p:nvPr/>
        </p:nvSpPr>
        <p:spPr>
          <a:xfrm>
            <a:off x="5029200" y="4190997"/>
            <a:ext cx="3863788" cy="860613"/>
          </a:xfrm>
          <a:custGeom>
            <a:avLst/>
            <a:gdLst>
              <a:gd name="connsiteX0" fmla="*/ 270435 w 3848847"/>
              <a:gd name="connsiteY0" fmla="*/ 487083 h 591671"/>
              <a:gd name="connsiteX1" fmla="*/ 485588 w 3848847"/>
              <a:gd name="connsiteY1" fmla="*/ 74706 h 591671"/>
              <a:gd name="connsiteX2" fmla="*/ 3183964 w 3848847"/>
              <a:gd name="connsiteY2" fmla="*/ 47812 h 591671"/>
              <a:gd name="connsiteX3" fmla="*/ 3838388 w 3848847"/>
              <a:gd name="connsiteY3" fmla="*/ 361577 h 591671"/>
              <a:gd name="connsiteX4" fmla="*/ 3246717 w 3848847"/>
              <a:gd name="connsiteY4" fmla="*/ 262965 h 591671"/>
              <a:gd name="connsiteX5" fmla="*/ 2520576 w 3848847"/>
              <a:gd name="connsiteY5" fmla="*/ 540871 h 591671"/>
              <a:gd name="connsiteX6" fmla="*/ 1104153 w 3848847"/>
              <a:gd name="connsiteY6" fmla="*/ 558800 h 591671"/>
              <a:gd name="connsiteX7" fmla="*/ 539376 w 3848847"/>
              <a:gd name="connsiteY7" fmla="*/ 343647 h 591671"/>
              <a:gd name="connsiteX8" fmla="*/ 270435 w 3848847"/>
              <a:gd name="connsiteY8" fmla="*/ 487083 h 591671"/>
              <a:gd name="connsiteX0" fmla="*/ 8965 w 3990788"/>
              <a:gd name="connsiteY0" fmla="*/ 548342 h 599142"/>
              <a:gd name="connsiteX1" fmla="*/ 627529 w 3990788"/>
              <a:gd name="connsiteY1" fmla="*/ 82177 h 599142"/>
              <a:gd name="connsiteX2" fmla="*/ 3325905 w 3990788"/>
              <a:gd name="connsiteY2" fmla="*/ 55283 h 599142"/>
              <a:gd name="connsiteX3" fmla="*/ 3980329 w 3990788"/>
              <a:gd name="connsiteY3" fmla="*/ 369048 h 599142"/>
              <a:gd name="connsiteX4" fmla="*/ 3388658 w 3990788"/>
              <a:gd name="connsiteY4" fmla="*/ 270436 h 599142"/>
              <a:gd name="connsiteX5" fmla="*/ 2662517 w 3990788"/>
              <a:gd name="connsiteY5" fmla="*/ 548342 h 599142"/>
              <a:gd name="connsiteX6" fmla="*/ 1246094 w 3990788"/>
              <a:gd name="connsiteY6" fmla="*/ 566271 h 599142"/>
              <a:gd name="connsiteX7" fmla="*/ 681317 w 3990788"/>
              <a:gd name="connsiteY7" fmla="*/ 351118 h 599142"/>
              <a:gd name="connsiteX8" fmla="*/ 8965 w 3990788"/>
              <a:gd name="connsiteY8" fmla="*/ 548342 h 599142"/>
              <a:gd name="connsiteX0" fmla="*/ 7471 w 3989294"/>
              <a:gd name="connsiteY0" fmla="*/ 754531 h 833719"/>
              <a:gd name="connsiteX1" fmla="*/ 724647 w 3989294"/>
              <a:gd name="connsiteY1" fmla="*/ 82177 h 833719"/>
              <a:gd name="connsiteX2" fmla="*/ 3324411 w 3989294"/>
              <a:gd name="connsiteY2" fmla="*/ 261472 h 833719"/>
              <a:gd name="connsiteX3" fmla="*/ 3978835 w 3989294"/>
              <a:gd name="connsiteY3" fmla="*/ 575237 h 833719"/>
              <a:gd name="connsiteX4" fmla="*/ 3387164 w 3989294"/>
              <a:gd name="connsiteY4" fmla="*/ 476625 h 833719"/>
              <a:gd name="connsiteX5" fmla="*/ 2661023 w 3989294"/>
              <a:gd name="connsiteY5" fmla="*/ 754531 h 833719"/>
              <a:gd name="connsiteX6" fmla="*/ 1244600 w 3989294"/>
              <a:gd name="connsiteY6" fmla="*/ 772460 h 833719"/>
              <a:gd name="connsiteX7" fmla="*/ 679823 w 3989294"/>
              <a:gd name="connsiteY7" fmla="*/ 557307 h 833719"/>
              <a:gd name="connsiteX8" fmla="*/ 7471 w 3989294"/>
              <a:gd name="connsiteY8" fmla="*/ 754531 h 833719"/>
              <a:gd name="connsiteX0" fmla="*/ 7471 w 3999753"/>
              <a:gd name="connsiteY0" fmla="*/ 784413 h 863601"/>
              <a:gd name="connsiteX1" fmla="*/ 724647 w 3999753"/>
              <a:gd name="connsiteY1" fmla="*/ 112059 h 863601"/>
              <a:gd name="connsiteX2" fmla="*/ 3261658 w 3999753"/>
              <a:gd name="connsiteY2" fmla="*/ 112060 h 863601"/>
              <a:gd name="connsiteX3" fmla="*/ 3978835 w 3999753"/>
              <a:gd name="connsiteY3" fmla="*/ 605119 h 863601"/>
              <a:gd name="connsiteX4" fmla="*/ 3387164 w 3999753"/>
              <a:gd name="connsiteY4" fmla="*/ 506507 h 863601"/>
              <a:gd name="connsiteX5" fmla="*/ 2661023 w 3999753"/>
              <a:gd name="connsiteY5" fmla="*/ 784413 h 863601"/>
              <a:gd name="connsiteX6" fmla="*/ 1244600 w 3999753"/>
              <a:gd name="connsiteY6" fmla="*/ 802342 h 863601"/>
              <a:gd name="connsiteX7" fmla="*/ 679823 w 3999753"/>
              <a:gd name="connsiteY7" fmla="*/ 587189 h 863601"/>
              <a:gd name="connsiteX8" fmla="*/ 7471 w 3999753"/>
              <a:gd name="connsiteY8" fmla="*/ 784413 h 863601"/>
              <a:gd name="connsiteX0" fmla="*/ 7471 w 3999753"/>
              <a:gd name="connsiteY0" fmla="*/ 784413 h 863601"/>
              <a:gd name="connsiteX1" fmla="*/ 724647 w 3999753"/>
              <a:gd name="connsiteY1" fmla="*/ 112059 h 863601"/>
              <a:gd name="connsiteX2" fmla="*/ 3261658 w 3999753"/>
              <a:gd name="connsiteY2" fmla="*/ 112060 h 863601"/>
              <a:gd name="connsiteX3" fmla="*/ 3978835 w 3999753"/>
              <a:gd name="connsiteY3" fmla="*/ 676837 h 863601"/>
              <a:gd name="connsiteX4" fmla="*/ 3387164 w 3999753"/>
              <a:gd name="connsiteY4" fmla="*/ 506507 h 863601"/>
              <a:gd name="connsiteX5" fmla="*/ 2661023 w 3999753"/>
              <a:gd name="connsiteY5" fmla="*/ 784413 h 863601"/>
              <a:gd name="connsiteX6" fmla="*/ 1244600 w 3999753"/>
              <a:gd name="connsiteY6" fmla="*/ 802342 h 863601"/>
              <a:gd name="connsiteX7" fmla="*/ 679823 w 3999753"/>
              <a:gd name="connsiteY7" fmla="*/ 587189 h 863601"/>
              <a:gd name="connsiteX8" fmla="*/ 7471 w 3999753"/>
              <a:gd name="connsiteY8" fmla="*/ 784413 h 863601"/>
              <a:gd name="connsiteX0" fmla="*/ 7471 w 4023659"/>
              <a:gd name="connsiteY0" fmla="*/ 784413 h 863601"/>
              <a:gd name="connsiteX1" fmla="*/ 724647 w 4023659"/>
              <a:gd name="connsiteY1" fmla="*/ 112059 h 863601"/>
              <a:gd name="connsiteX2" fmla="*/ 3261658 w 4023659"/>
              <a:gd name="connsiteY2" fmla="*/ 112060 h 863601"/>
              <a:gd name="connsiteX3" fmla="*/ 3978835 w 4023659"/>
              <a:gd name="connsiteY3" fmla="*/ 676837 h 863601"/>
              <a:gd name="connsiteX4" fmla="*/ 3530599 w 4023659"/>
              <a:gd name="connsiteY4" fmla="*/ 560295 h 863601"/>
              <a:gd name="connsiteX5" fmla="*/ 2661023 w 4023659"/>
              <a:gd name="connsiteY5" fmla="*/ 784413 h 863601"/>
              <a:gd name="connsiteX6" fmla="*/ 1244600 w 4023659"/>
              <a:gd name="connsiteY6" fmla="*/ 802342 h 863601"/>
              <a:gd name="connsiteX7" fmla="*/ 679823 w 4023659"/>
              <a:gd name="connsiteY7" fmla="*/ 587189 h 863601"/>
              <a:gd name="connsiteX8" fmla="*/ 7471 w 4023659"/>
              <a:gd name="connsiteY8" fmla="*/ 784413 h 863601"/>
              <a:gd name="connsiteX0" fmla="*/ 7471 w 4023659"/>
              <a:gd name="connsiteY0" fmla="*/ 784413 h 863601"/>
              <a:gd name="connsiteX1" fmla="*/ 724647 w 4023659"/>
              <a:gd name="connsiteY1" fmla="*/ 112059 h 863601"/>
              <a:gd name="connsiteX2" fmla="*/ 3261658 w 4023659"/>
              <a:gd name="connsiteY2" fmla="*/ 112060 h 863601"/>
              <a:gd name="connsiteX3" fmla="*/ 3978835 w 4023659"/>
              <a:gd name="connsiteY3" fmla="*/ 676837 h 863601"/>
              <a:gd name="connsiteX4" fmla="*/ 3530599 w 4023659"/>
              <a:gd name="connsiteY4" fmla="*/ 560295 h 863601"/>
              <a:gd name="connsiteX5" fmla="*/ 2974788 w 4023659"/>
              <a:gd name="connsiteY5" fmla="*/ 802343 h 863601"/>
              <a:gd name="connsiteX6" fmla="*/ 1244600 w 4023659"/>
              <a:gd name="connsiteY6" fmla="*/ 802342 h 863601"/>
              <a:gd name="connsiteX7" fmla="*/ 679823 w 4023659"/>
              <a:gd name="connsiteY7" fmla="*/ 587189 h 863601"/>
              <a:gd name="connsiteX8" fmla="*/ 7471 w 4023659"/>
              <a:gd name="connsiteY8" fmla="*/ 784413 h 863601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272988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048870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048870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2047" h="860613">
                <a:moveTo>
                  <a:pt x="35859" y="784413"/>
                </a:moveTo>
                <a:cubicBezTo>
                  <a:pt x="71718" y="708213"/>
                  <a:pt x="210671" y="224118"/>
                  <a:pt x="753035" y="112059"/>
                </a:cubicBezTo>
                <a:cubicBezTo>
                  <a:pt x="1295400" y="0"/>
                  <a:pt x="2747681" y="17930"/>
                  <a:pt x="3290046" y="112060"/>
                </a:cubicBezTo>
                <a:cubicBezTo>
                  <a:pt x="3832411" y="206190"/>
                  <a:pt x="3962400" y="602131"/>
                  <a:pt x="4007223" y="676837"/>
                </a:cubicBezTo>
                <a:cubicBezTo>
                  <a:pt x="4052047" y="751543"/>
                  <a:pt x="3726328" y="539377"/>
                  <a:pt x="3558987" y="560295"/>
                </a:cubicBezTo>
                <a:cubicBezTo>
                  <a:pt x="3147207" y="572248"/>
                  <a:pt x="3421529" y="762002"/>
                  <a:pt x="3003176" y="802343"/>
                </a:cubicBezTo>
                <a:cubicBezTo>
                  <a:pt x="2584823" y="842684"/>
                  <a:pt x="1459752" y="841189"/>
                  <a:pt x="1048870" y="802342"/>
                </a:cubicBezTo>
                <a:cubicBezTo>
                  <a:pt x="637988" y="763495"/>
                  <a:pt x="706717" y="572247"/>
                  <a:pt x="537882" y="569259"/>
                </a:cubicBezTo>
                <a:cubicBezTo>
                  <a:pt x="369047" y="566271"/>
                  <a:pt x="0" y="860613"/>
                  <a:pt x="35859" y="784413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planning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proprietary standard paths as start solutions</a:t>
            </a:r>
          </a:p>
          <a:p>
            <a:pPr lvl="2"/>
            <a:r>
              <a:rPr lang="en-US" dirty="0" smtClean="0"/>
              <a:t>definition of  “path segments” (with a significant curve progression)  </a:t>
            </a:r>
          </a:p>
          <a:p>
            <a:pPr lvl="2"/>
            <a:r>
              <a:rPr lang="en-US" dirty="0" smtClean="0"/>
              <a:t>interactive modification of single curve points</a:t>
            </a:r>
          </a:p>
          <a:p>
            <a:pPr lvl="1"/>
            <a:r>
              <a:rPr lang="en-US" dirty="0" smtClean="0"/>
              <a:t>Calculation</a:t>
            </a:r>
          </a:p>
          <a:p>
            <a:pPr lvl="2"/>
            <a:r>
              <a:rPr lang="en-US" dirty="0" smtClean="0"/>
              <a:t>calculation of modified segment (curve progression) by proprietary software (provided by the supplier of the feeder system with </a:t>
            </a:r>
            <a:r>
              <a:rPr lang="en-US" i="1" dirty="0" smtClean="0"/>
              <a:t>build in knowledge</a:t>
            </a:r>
            <a:r>
              <a:rPr lang="en-US" dirty="0" smtClean="0"/>
              <a:t> about drive properties)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4982077" y="3551339"/>
            <a:ext cx="2201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segmented path</a:t>
            </a:r>
            <a:endParaRPr lang="en-US" sz="1100" dirty="0"/>
          </a:p>
        </p:txBody>
      </p:sp>
      <p:sp>
        <p:nvSpPr>
          <p:cNvPr id="77" name="Freihandform 76"/>
          <p:cNvSpPr/>
          <p:nvPr/>
        </p:nvSpPr>
        <p:spPr>
          <a:xfrm>
            <a:off x="5029200" y="2290479"/>
            <a:ext cx="3863788" cy="860613"/>
          </a:xfrm>
          <a:custGeom>
            <a:avLst/>
            <a:gdLst>
              <a:gd name="connsiteX0" fmla="*/ 270435 w 3848847"/>
              <a:gd name="connsiteY0" fmla="*/ 487083 h 591671"/>
              <a:gd name="connsiteX1" fmla="*/ 485588 w 3848847"/>
              <a:gd name="connsiteY1" fmla="*/ 74706 h 591671"/>
              <a:gd name="connsiteX2" fmla="*/ 3183964 w 3848847"/>
              <a:gd name="connsiteY2" fmla="*/ 47812 h 591671"/>
              <a:gd name="connsiteX3" fmla="*/ 3838388 w 3848847"/>
              <a:gd name="connsiteY3" fmla="*/ 361577 h 591671"/>
              <a:gd name="connsiteX4" fmla="*/ 3246717 w 3848847"/>
              <a:gd name="connsiteY4" fmla="*/ 262965 h 591671"/>
              <a:gd name="connsiteX5" fmla="*/ 2520576 w 3848847"/>
              <a:gd name="connsiteY5" fmla="*/ 540871 h 591671"/>
              <a:gd name="connsiteX6" fmla="*/ 1104153 w 3848847"/>
              <a:gd name="connsiteY6" fmla="*/ 558800 h 591671"/>
              <a:gd name="connsiteX7" fmla="*/ 539376 w 3848847"/>
              <a:gd name="connsiteY7" fmla="*/ 343647 h 591671"/>
              <a:gd name="connsiteX8" fmla="*/ 270435 w 3848847"/>
              <a:gd name="connsiteY8" fmla="*/ 487083 h 591671"/>
              <a:gd name="connsiteX0" fmla="*/ 8965 w 3990788"/>
              <a:gd name="connsiteY0" fmla="*/ 548342 h 599142"/>
              <a:gd name="connsiteX1" fmla="*/ 627529 w 3990788"/>
              <a:gd name="connsiteY1" fmla="*/ 82177 h 599142"/>
              <a:gd name="connsiteX2" fmla="*/ 3325905 w 3990788"/>
              <a:gd name="connsiteY2" fmla="*/ 55283 h 599142"/>
              <a:gd name="connsiteX3" fmla="*/ 3980329 w 3990788"/>
              <a:gd name="connsiteY3" fmla="*/ 369048 h 599142"/>
              <a:gd name="connsiteX4" fmla="*/ 3388658 w 3990788"/>
              <a:gd name="connsiteY4" fmla="*/ 270436 h 599142"/>
              <a:gd name="connsiteX5" fmla="*/ 2662517 w 3990788"/>
              <a:gd name="connsiteY5" fmla="*/ 548342 h 599142"/>
              <a:gd name="connsiteX6" fmla="*/ 1246094 w 3990788"/>
              <a:gd name="connsiteY6" fmla="*/ 566271 h 599142"/>
              <a:gd name="connsiteX7" fmla="*/ 681317 w 3990788"/>
              <a:gd name="connsiteY7" fmla="*/ 351118 h 599142"/>
              <a:gd name="connsiteX8" fmla="*/ 8965 w 3990788"/>
              <a:gd name="connsiteY8" fmla="*/ 548342 h 599142"/>
              <a:gd name="connsiteX0" fmla="*/ 7471 w 3989294"/>
              <a:gd name="connsiteY0" fmla="*/ 754531 h 833719"/>
              <a:gd name="connsiteX1" fmla="*/ 724647 w 3989294"/>
              <a:gd name="connsiteY1" fmla="*/ 82177 h 833719"/>
              <a:gd name="connsiteX2" fmla="*/ 3324411 w 3989294"/>
              <a:gd name="connsiteY2" fmla="*/ 261472 h 833719"/>
              <a:gd name="connsiteX3" fmla="*/ 3978835 w 3989294"/>
              <a:gd name="connsiteY3" fmla="*/ 575237 h 833719"/>
              <a:gd name="connsiteX4" fmla="*/ 3387164 w 3989294"/>
              <a:gd name="connsiteY4" fmla="*/ 476625 h 833719"/>
              <a:gd name="connsiteX5" fmla="*/ 2661023 w 3989294"/>
              <a:gd name="connsiteY5" fmla="*/ 754531 h 833719"/>
              <a:gd name="connsiteX6" fmla="*/ 1244600 w 3989294"/>
              <a:gd name="connsiteY6" fmla="*/ 772460 h 833719"/>
              <a:gd name="connsiteX7" fmla="*/ 679823 w 3989294"/>
              <a:gd name="connsiteY7" fmla="*/ 557307 h 833719"/>
              <a:gd name="connsiteX8" fmla="*/ 7471 w 3989294"/>
              <a:gd name="connsiteY8" fmla="*/ 754531 h 833719"/>
              <a:gd name="connsiteX0" fmla="*/ 7471 w 3999753"/>
              <a:gd name="connsiteY0" fmla="*/ 784413 h 863601"/>
              <a:gd name="connsiteX1" fmla="*/ 724647 w 3999753"/>
              <a:gd name="connsiteY1" fmla="*/ 112059 h 863601"/>
              <a:gd name="connsiteX2" fmla="*/ 3261658 w 3999753"/>
              <a:gd name="connsiteY2" fmla="*/ 112060 h 863601"/>
              <a:gd name="connsiteX3" fmla="*/ 3978835 w 3999753"/>
              <a:gd name="connsiteY3" fmla="*/ 605119 h 863601"/>
              <a:gd name="connsiteX4" fmla="*/ 3387164 w 3999753"/>
              <a:gd name="connsiteY4" fmla="*/ 506507 h 863601"/>
              <a:gd name="connsiteX5" fmla="*/ 2661023 w 3999753"/>
              <a:gd name="connsiteY5" fmla="*/ 784413 h 863601"/>
              <a:gd name="connsiteX6" fmla="*/ 1244600 w 3999753"/>
              <a:gd name="connsiteY6" fmla="*/ 802342 h 863601"/>
              <a:gd name="connsiteX7" fmla="*/ 679823 w 3999753"/>
              <a:gd name="connsiteY7" fmla="*/ 587189 h 863601"/>
              <a:gd name="connsiteX8" fmla="*/ 7471 w 3999753"/>
              <a:gd name="connsiteY8" fmla="*/ 784413 h 863601"/>
              <a:gd name="connsiteX0" fmla="*/ 7471 w 3999753"/>
              <a:gd name="connsiteY0" fmla="*/ 784413 h 863601"/>
              <a:gd name="connsiteX1" fmla="*/ 724647 w 3999753"/>
              <a:gd name="connsiteY1" fmla="*/ 112059 h 863601"/>
              <a:gd name="connsiteX2" fmla="*/ 3261658 w 3999753"/>
              <a:gd name="connsiteY2" fmla="*/ 112060 h 863601"/>
              <a:gd name="connsiteX3" fmla="*/ 3978835 w 3999753"/>
              <a:gd name="connsiteY3" fmla="*/ 676837 h 863601"/>
              <a:gd name="connsiteX4" fmla="*/ 3387164 w 3999753"/>
              <a:gd name="connsiteY4" fmla="*/ 506507 h 863601"/>
              <a:gd name="connsiteX5" fmla="*/ 2661023 w 3999753"/>
              <a:gd name="connsiteY5" fmla="*/ 784413 h 863601"/>
              <a:gd name="connsiteX6" fmla="*/ 1244600 w 3999753"/>
              <a:gd name="connsiteY6" fmla="*/ 802342 h 863601"/>
              <a:gd name="connsiteX7" fmla="*/ 679823 w 3999753"/>
              <a:gd name="connsiteY7" fmla="*/ 587189 h 863601"/>
              <a:gd name="connsiteX8" fmla="*/ 7471 w 3999753"/>
              <a:gd name="connsiteY8" fmla="*/ 784413 h 863601"/>
              <a:gd name="connsiteX0" fmla="*/ 7471 w 4023659"/>
              <a:gd name="connsiteY0" fmla="*/ 784413 h 863601"/>
              <a:gd name="connsiteX1" fmla="*/ 724647 w 4023659"/>
              <a:gd name="connsiteY1" fmla="*/ 112059 h 863601"/>
              <a:gd name="connsiteX2" fmla="*/ 3261658 w 4023659"/>
              <a:gd name="connsiteY2" fmla="*/ 112060 h 863601"/>
              <a:gd name="connsiteX3" fmla="*/ 3978835 w 4023659"/>
              <a:gd name="connsiteY3" fmla="*/ 676837 h 863601"/>
              <a:gd name="connsiteX4" fmla="*/ 3530599 w 4023659"/>
              <a:gd name="connsiteY4" fmla="*/ 560295 h 863601"/>
              <a:gd name="connsiteX5" fmla="*/ 2661023 w 4023659"/>
              <a:gd name="connsiteY5" fmla="*/ 784413 h 863601"/>
              <a:gd name="connsiteX6" fmla="*/ 1244600 w 4023659"/>
              <a:gd name="connsiteY6" fmla="*/ 802342 h 863601"/>
              <a:gd name="connsiteX7" fmla="*/ 679823 w 4023659"/>
              <a:gd name="connsiteY7" fmla="*/ 587189 h 863601"/>
              <a:gd name="connsiteX8" fmla="*/ 7471 w 4023659"/>
              <a:gd name="connsiteY8" fmla="*/ 784413 h 863601"/>
              <a:gd name="connsiteX0" fmla="*/ 7471 w 4023659"/>
              <a:gd name="connsiteY0" fmla="*/ 784413 h 863601"/>
              <a:gd name="connsiteX1" fmla="*/ 724647 w 4023659"/>
              <a:gd name="connsiteY1" fmla="*/ 112059 h 863601"/>
              <a:gd name="connsiteX2" fmla="*/ 3261658 w 4023659"/>
              <a:gd name="connsiteY2" fmla="*/ 112060 h 863601"/>
              <a:gd name="connsiteX3" fmla="*/ 3978835 w 4023659"/>
              <a:gd name="connsiteY3" fmla="*/ 676837 h 863601"/>
              <a:gd name="connsiteX4" fmla="*/ 3530599 w 4023659"/>
              <a:gd name="connsiteY4" fmla="*/ 560295 h 863601"/>
              <a:gd name="connsiteX5" fmla="*/ 2974788 w 4023659"/>
              <a:gd name="connsiteY5" fmla="*/ 802343 h 863601"/>
              <a:gd name="connsiteX6" fmla="*/ 1244600 w 4023659"/>
              <a:gd name="connsiteY6" fmla="*/ 802342 h 863601"/>
              <a:gd name="connsiteX7" fmla="*/ 679823 w 4023659"/>
              <a:gd name="connsiteY7" fmla="*/ 587189 h 863601"/>
              <a:gd name="connsiteX8" fmla="*/ 7471 w 4023659"/>
              <a:gd name="connsiteY8" fmla="*/ 784413 h 863601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272988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048870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2047" h="860613">
                <a:moveTo>
                  <a:pt x="35859" y="784413"/>
                </a:moveTo>
                <a:cubicBezTo>
                  <a:pt x="71718" y="708213"/>
                  <a:pt x="210671" y="224118"/>
                  <a:pt x="753035" y="112059"/>
                </a:cubicBezTo>
                <a:cubicBezTo>
                  <a:pt x="1295400" y="0"/>
                  <a:pt x="2747681" y="17930"/>
                  <a:pt x="3290046" y="112060"/>
                </a:cubicBezTo>
                <a:cubicBezTo>
                  <a:pt x="3832411" y="206190"/>
                  <a:pt x="3962400" y="602131"/>
                  <a:pt x="4007223" y="676837"/>
                </a:cubicBezTo>
                <a:cubicBezTo>
                  <a:pt x="4052047" y="751543"/>
                  <a:pt x="3726328" y="539377"/>
                  <a:pt x="3558987" y="560295"/>
                </a:cubicBezTo>
                <a:cubicBezTo>
                  <a:pt x="3391646" y="581213"/>
                  <a:pt x="3421529" y="762002"/>
                  <a:pt x="3003176" y="802343"/>
                </a:cubicBezTo>
                <a:cubicBezTo>
                  <a:pt x="2584823" y="842684"/>
                  <a:pt x="1459752" y="841189"/>
                  <a:pt x="1048870" y="802342"/>
                </a:cubicBezTo>
                <a:cubicBezTo>
                  <a:pt x="637988" y="763495"/>
                  <a:pt x="706717" y="572247"/>
                  <a:pt x="537882" y="569259"/>
                </a:cubicBezTo>
                <a:cubicBezTo>
                  <a:pt x="369047" y="566271"/>
                  <a:pt x="0" y="860613"/>
                  <a:pt x="35859" y="7844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9" name="Gerade Verbindung 78"/>
          <p:cNvCxnSpPr>
            <a:stCxn id="77" idx="6"/>
          </p:cNvCxnSpPr>
          <p:nvPr/>
        </p:nvCxnSpPr>
        <p:spPr>
          <a:xfrm flipH="1">
            <a:off x="5934635" y="3092821"/>
            <a:ext cx="94705" cy="1972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>
            <a:stCxn id="77" idx="5"/>
          </p:cNvCxnSpPr>
          <p:nvPr/>
        </p:nvCxnSpPr>
        <p:spPr>
          <a:xfrm flipH="1">
            <a:off x="7763435" y="3092822"/>
            <a:ext cx="129414" cy="23308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7" idx="4"/>
          </p:cNvCxnSpPr>
          <p:nvPr/>
        </p:nvCxnSpPr>
        <p:spPr>
          <a:xfrm flipH="1">
            <a:off x="8292352" y="2850774"/>
            <a:ext cx="130484" cy="23308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>
            <a:stCxn id="77" idx="3"/>
          </p:cNvCxnSpPr>
          <p:nvPr/>
        </p:nvCxnSpPr>
        <p:spPr>
          <a:xfrm flipH="1">
            <a:off x="8758518" y="2967316"/>
            <a:ext cx="91729" cy="1972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>
            <a:stCxn id="77" idx="2"/>
          </p:cNvCxnSpPr>
          <p:nvPr/>
        </p:nvCxnSpPr>
        <p:spPr>
          <a:xfrm flipH="1">
            <a:off x="8050306" y="2402539"/>
            <a:ext cx="116085" cy="1703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>
            <a:stCxn id="77" idx="1"/>
          </p:cNvCxnSpPr>
          <p:nvPr/>
        </p:nvCxnSpPr>
        <p:spPr>
          <a:xfrm flipH="1">
            <a:off x="5656729" y="2402538"/>
            <a:ext cx="90520" cy="1972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>
            <a:stCxn id="77" idx="7"/>
          </p:cNvCxnSpPr>
          <p:nvPr/>
        </p:nvCxnSpPr>
        <p:spPr>
          <a:xfrm flipH="1">
            <a:off x="5459506" y="2859738"/>
            <a:ext cx="82586" cy="18826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>
            <a:stCxn id="77" idx="0"/>
          </p:cNvCxnSpPr>
          <p:nvPr/>
        </p:nvCxnSpPr>
        <p:spPr>
          <a:xfrm flipH="1">
            <a:off x="4993341" y="3074892"/>
            <a:ext cx="70052" cy="1524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/>
          <p:cNvSpPr txBox="1"/>
          <p:nvPr/>
        </p:nvSpPr>
        <p:spPr>
          <a:xfrm>
            <a:off x="5056095" y="300317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0</a:t>
            </a:r>
            <a:endParaRPr lang="de-DE" sz="1600" baseline="-25000" dirty="0"/>
          </a:p>
        </p:txBody>
      </p:sp>
      <p:sp>
        <p:nvSpPr>
          <p:cNvPr id="110" name="Textfeld 109"/>
          <p:cNvSpPr txBox="1"/>
          <p:nvPr/>
        </p:nvSpPr>
        <p:spPr>
          <a:xfrm>
            <a:off x="5549153" y="3047999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1</a:t>
            </a:r>
            <a:endParaRPr lang="de-DE" sz="1600" baseline="-25000" dirty="0"/>
          </a:p>
        </p:txBody>
      </p:sp>
      <p:sp>
        <p:nvSpPr>
          <p:cNvPr id="111" name="Textfeld 110"/>
          <p:cNvSpPr txBox="1"/>
          <p:nvPr/>
        </p:nvSpPr>
        <p:spPr>
          <a:xfrm>
            <a:off x="6606989" y="311971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2</a:t>
            </a:r>
            <a:endParaRPr lang="de-DE" sz="1600" baseline="-25000" dirty="0"/>
          </a:p>
        </p:txBody>
      </p:sp>
      <p:sp>
        <p:nvSpPr>
          <p:cNvPr id="112" name="Textfeld 111"/>
          <p:cNvSpPr txBox="1"/>
          <p:nvPr/>
        </p:nvSpPr>
        <p:spPr>
          <a:xfrm>
            <a:off x="7924801" y="2967318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3</a:t>
            </a:r>
            <a:endParaRPr lang="de-DE" sz="1600" baseline="-250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8435790" y="2814918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4</a:t>
            </a:r>
            <a:endParaRPr lang="de-DE" sz="1600" baseline="-25000" dirty="0"/>
          </a:p>
        </p:txBody>
      </p:sp>
      <p:sp>
        <p:nvSpPr>
          <p:cNvPr id="114" name="Textfeld 113"/>
          <p:cNvSpPr txBox="1"/>
          <p:nvPr/>
        </p:nvSpPr>
        <p:spPr>
          <a:xfrm>
            <a:off x="8292355" y="239357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5</a:t>
            </a:r>
            <a:endParaRPr lang="de-DE" sz="1600" baseline="-250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6777319" y="225014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6</a:t>
            </a:r>
            <a:endParaRPr lang="de-DE" sz="1600" baseline="-25000" dirty="0"/>
          </a:p>
        </p:txBody>
      </p:sp>
      <p:sp>
        <p:nvSpPr>
          <p:cNvPr id="116" name="Textfeld 115"/>
          <p:cNvSpPr txBox="1"/>
          <p:nvPr/>
        </p:nvSpPr>
        <p:spPr>
          <a:xfrm>
            <a:off x="5020235" y="2330823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7</a:t>
            </a:r>
            <a:endParaRPr lang="de-DE" sz="1600" baseline="-25000" dirty="0"/>
          </a:p>
        </p:txBody>
      </p:sp>
      <p:sp>
        <p:nvSpPr>
          <p:cNvPr id="117" name="Textfeld 116"/>
          <p:cNvSpPr txBox="1"/>
          <p:nvPr/>
        </p:nvSpPr>
        <p:spPr>
          <a:xfrm>
            <a:off x="4982077" y="5451857"/>
            <a:ext cx="3059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segmented path - segment modification</a:t>
            </a:r>
            <a:endParaRPr lang="en-US" sz="1100" dirty="0"/>
          </a:p>
        </p:txBody>
      </p:sp>
      <p:cxnSp>
        <p:nvCxnSpPr>
          <p:cNvPr id="119" name="Gerade Verbindung 118"/>
          <p:cNvCxnSpPr>
            <a:stCxn id="118" idx="6"/>
          </p:cNvCxnSpPr>
          <p:nvPr/>
        </p:nvCxnSpPr>
        <p:spPr>
          <a:xfrm flipH="1">
            <a:off x="5934636" y="4993339"/>
            <a:ext cx="94704" cy="1972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>
            <a:stCxn id="118" idx="5"/>
          </p:cNvCxnSpPr>
          <p:nvPr/>
        </p:nvCxnSpPr>
        <p:spPr>
          <a:xfrm flipH="1">
            <a:off x="7763435" y="4993340"/>
            <a:ext cx="129414" cy="23308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>
            <a:stCxn id="118" idx="4"/>
          </p:cNvCxnSpPr>
          <p:nvPr/>
        </p:nvCxnSpPr>
        <p:spPr>
          <a:xfrm flipH="1">
            <a:off x="8292352" y="4751292"/>
            <a:ext cx="130484" cy="23308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121"/>
          <p:cNvCxnSpPr>
            <a:stCxn id="118" idx="3"/>
          </p:cNvCxnSpPr>
          <p:nvPr/>
        </p:nvCxnSpPr>
        <p:spPr>
          <a:xfrm flipH="1">
            <a:off x="8758519" y="4867834"/>
            <a:ext cx="91728" cy="19722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>
            <a:stCxn id="118" idx="2"/>
          </p:cNvCxnSpPr>
          <p:nvPr/>
        </p:nvCxnSpPr>
        <p:spPr>
          <a:xfrm flipH="1">
            <a:off x="8050307" y="4303057"/>
            <a:ext cx="116084" cy="1703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>
            <a:stCxn id="118" idx="1"/>
          </p:cNvCxnSpPr>
          <p:nvPr/>
        </p:nvCxnSpPr>
        <p:spPr>
          <a:xfrm flipH="1">
            <a:off x="5656729" y="4303056"/>
            <a:ext cx="90520" cy="1972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>
            <a:stCxn id="118" idx="7"/>
          </p:cNvCxnSpPr>
          <p:nvPr/>
        </p:nvCxnSpPr>
        <p:spPr>
          <a:xfrm flipH="1">
            <a:off x="5459506" y="4760256"/>
            <a:ext cx="82586" cy="18826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>
            <a:stCxn id="118" idx="0"/>
          </p:cNvCxnSpPr>
          <p:nvPr/>
        </p:nvCxnSpPr>
        <p:spPr>
          <a:xfrm flipH="1">
            <a:off x="4993341" y="4975410"/>
            <a:ext cx="70052" cy="1524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/>
          <p:cNvSpPr txBox="1"/>
          <p:nvPr/>
        </p:nvSpPr>
        <p:spPr>
          <a:xfrm>
            <a:off x="5056095" y="4903694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0</a:t>
            </a:r>
            <a:endParaRPr lang="de-DE" sz="1600" baseline="-25000" dirty="0"/>
          </a:p>
        </p:txBody>
      </p:sp>
      <p:sp>
        <p:nvSpPr>
          <p:cNvPr id="128" name="Textfeld 127"/>
          <p:cNvSpPr txBox="1"/>
          <p:nvPr/>
        </p:nvSpPr>
        <p:spPr>
          <a:xfrm>
            <a:off x="5549153" y="4948517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1</a:t>
            </a:r>
            <a:endParaRPr lang="de-DE" sz="1600" baseline="-25000" dirty="0"/>
          </a:p>
        </p:txBody>
      </p:sp>
      <p:sp>
        <p:nvSpPr>
          <p:cNvPr id="129" name="Textfeld 128"/>
          <p:cNvSpPr txBox="1"/>
          <p:nvPr/>
        </p:nvSpPr>
        <p:spPr>
          <a:xfrm>
            <a:off x="6606989" y="50202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2</a:t>
            </a:r>
            <a:endParaRPr lang="de-DE" sz="1600" baseline="-25000" dirty="0"/>
          </a:p>
        </p:txBody>
      </p:sp>
      <p:sp>
        <p:nvSpPr>
          <p:cNvPr id="130" name="Textfeld 129"/>
          <p:cNvSpPr txBox="1"/>
          <p:nvPr/>
        </p:nvSpPr>
        <p:spPr>
          <a:xfrm>
            <a:off x="7924801" y="4867836"/>
            <a:ext cx="37863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3</a:t>
            </a:r>
            <a:endParaRPr lang="de-DE" sz="1600" baseline="-25000" dirty="0"/>
          </a:p>
        </p:txBody>
      </p:sp>
      <p:sp>
        <p:nvSpPr>
          <p:cNvPr id="131" name="Textfeld 130"/>
          <p:cNvSpPr txBox="1"/>
          <p:nvPr/>
        </p:nvSpPr>
        <p:spPr>
          <a:xfrm>
            <a:off x="8435790" y="471543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4</a:t>
            </a:r>
            <a:endParaRPr lang="de-DE" sz="1600" baseline="-25000" dirty="0"/>
          </a:p>
        </p:txBody>
      </p:sp>
      <p:sp>
        <p:nvSpPr>
          <p:cNvPr id="132" name="Textfeld 131"/>
          <p:cNvSpPr txBox="1"/>
          <p:nvPr/>
        </p:nvSpPr>
        <p:spPr>
          <a:xfrm>
            <a:off x="8292355" y="429409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5</a:t>
            </a:r>
            <a:endParaRPr lang="de-DE" sz="1600" baseline="-25000" dirty="0"/>
          </a:p>
        </p:txBody>
      </p:sp>
      <p:sp>
        <p:nvSpPr>
          <p:cNvPr id="133" name="Textfeld 132"/>
          <p:cNvSpPr txBox="1"/>
          <p:nvPr/>
        </p:nvSpPr>
        <p:spPr>
          <a:xfrm>
            <a:off x="6777319" y="415066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6</a:t>
            </a:r>
            <a:endParaRPr lang="de-DE" sz="1600" baseline="-25000" dirty="0"/>
          </a:p>
        </p:txBody>
      </p:sp>
      <p:sp>
        <p:nvSpPr>
          <p:cNvPr id="134" name="Textfeld 133"/>
          <p:cNvSpPr txBox="1"/>
          <p:nvPr/>
        </p:nvSpPr>
        <p:spPr>
          <a:xfrm>
            <a:off x="5020235" y="4231341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</a:t>
            </a:r>
            <a:r>
              <a:rPr lang="de-DE" sz="1600" baseline="-25000" dirty="0" smtClean="0"/>
              <a:t>7</a:t>
            </a:r>
            <a:endParaRPr lang="de-DE" sz="1600" baseline="-25000" dirty="0"/>
          </a:p>
        </p:txBody>
      </p:sp>
      <p:sp>
        <p:nvSpPr>
          <p:cNvPr id="137" name="Textfeld 136"/>
          <p:cNvSpPr txBox="1"/>
          <p:nvPr/>
        </p:nvSpPr>
        <p:spPr>
          <a:xfrm>
            <a:off x="8068236" y="275216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x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139" name="Gerade Verbindung mit Pfeil 138"/>
          <p:cNvCxnSpPr/>
          <p:nvPr/>
        </p:nvCxnSpPr>
        <p:spPr>
          <a:xfrm flipV="1">
            <a:off x="8213468" y="2752163"/>
            <a:ext cx="0" cy="307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ihandform 139"/>
          <p:cNvSpPr/>
          <p:nvPr/>
        </p:nvSpPr>
        <p:spPr>
          <a:xfrm>
            <a:off x="5029200" y="4190997"/>
            <a:ext cx="3863788" cy="860613"/>
          </a:xfrm>
          <a:custGeom>
            <a:avLst/>
            <a:gdLst>
              <a:gd name="connsiteX0" fmla="*/ 270435 w 3848847"/>
              <a:gd name="connsiteY0" fmla="*/ 487083 h 591671"/>
              <a:gd name="connsiteX1" fmla="*/ 485588 w 3848847"/>
              <a:gd name="connsiteY1" fmla="*/ 74706 h 591671"/>
              <a:gd name="connsiteX2" fmla="*/ 3183964 w 3848847"/>
              <a:gd name="connsiteY2" fmla="*/ 47812 h 591671"/>
              <a:gd name="connsiteX3" fmla="*/ 3838388 w 3848847"/>
              <a:gd name="connsiteY3" fmla="*/ 361577 h 591671"/>
              <a:gd name="connsiteX4" fmla="*/ 3246717 w 3848847"/>
              <a:gd name="connsiteY4" fmla="*/ 262965 h 591671"/>
              <a:gd name="connsiteX5" fmla="*/ 2520576 w 3848847"/>
              <a:gd name="connsiteY5" fmla="*/ 540871 h 591671"/>
              <a:gd name="connsiteX6" fmla="*/ 1104153 w 3848847"/>
              <a:gd name="connsiteY6" fmla="*/ 558800 h 591671"/>
              <a:gd name="connsiteX7" fmla="*/ 539376 w 3848847"/>
              <a:gd name="connsiteY7" fmla="*/ 343647 h 591671"/>
              <a:gd name="connsiteX8" fmla="*/ 270435 w 3848847"/>
              <a:gd name="connsiteY8" fmla="*/ 487083 h 591671"/>
              <a:gd name="connsiteX0" fmla="*/ 8965 w 3990788"/>
              <a:gd name="connsiteY0" fmla="*/ 548342 h 599142"/>
              <a:gd name="connsiteX1" fmla="*/ 627529 w 3990788"/>
              <a:gd name="connsiteY1" fmla="*/ 82177 h 599142"/>
              <a:gd name="connsiteX2" fmla="*/ 3325905 w 3990788"/>
              <a:gd name="connsiteY2" fmla="*/ 55283 h 599142"/>
              <a:gd name="connsiteX3" fmla="*/ 3980329 w 3990788"/>
              <a:gd name="connsiteY3" fmla="*/ 369048 h 599142"/>
              <a:gd name="connsiteX4" fmla="*/ 3388658 w 3990788"/>
              <a:gd name="connsiteY4" fmla="*/ 270436 h 599142"/>
              <a:gd name="connsiteX5" fmla="*/ 2662517 w 3990788"/>
              <a:gd name="connsiteY5" fmla="*/ 548342 h 599142"/>
              <a:gd name="connsiteX6" fmla="*/ 1246094 w 3990788"/>
              <a:gd name="connsiteY6" fmla="*/ 566271 h 599142"/>
              <a:gd name="connsiteX7" fmla="*/ 681317 w 3990788"/>
              <a:gd name="connsiteY7" fmla="*/ 351118 h 599142"/>
              <a:gd name="connsiteX8" fmla="*/ 8965 w 3990788"/>
              <a:gd name="connsiteY8" fmla="*/ 548342 h 599142"/>
              <a:gd name="connsiteX0" fmla="*/ 7471 w 3989294"/>
              <a:gd name="connsiteY0" fmla="*/ 754531 h 833719"/>
              <a:gd name="connsiteX1" fmla="*/ 724647 w 3989294"/>
              <a:gd name="connsiteY1" fmla="*/ 82177 h 833719"/>
              <a:gd name="connsiteX2" fmla="*/ 3324411 w 3989294"/>
              <a:gd name="connsiteY2" fmla="*/ 261472 h 833719"/>
              <a:gd name="connsiteX3" fmla="*/ 3978835 w 3989294"/>
              <a:gd name="connsiteY3" fmla="*/ 575237 h 833719"/>
              <a:gd name="connsiteX4" fmla="*/ 3387164 w 3989294"/>
              <a:gd name="connsiteY4" fmla="*/ 476625 h 833719"/>
              <a:gd name="connsiteX5" fmla="*/ 2661023 w 3989294"/>
              <a:gd name="connsiteY5" fmla="*/ 754531 h 833719"/>
              <a:gd name="connsiteX6" fmla="*/ 1244600 w 3989294"/>
              <a:gd name="connsiteY6" fmla="*/ 772460 h 833719"/>
              <a:gd name="connsiteX7" fmla="*/ 679823 w 3989294"/>
              <a:gd name="connsiteY7" fmla="*/ 557307 h 833719"/>
              <a:gd name="connsiteX8" fmla="*/ 7471 w 3989294"/>
              <a:gd name="connsiteY8" fmla="*/ 754531 h 833719"/>
              <a:gd name="connsiteX0" fmla="*/ 7471 w 3999753"/>
              <a:gd name="connsiteY0" fmla="*/ 784413 h 863601"/>
              <a:gd name="connsiteX1" fmla="*/ 724647 w 3999753"/>
              <a:gd name="connsiteY1" fmla="*/ 112059 h 863601"/>
              <a:gd name="connsiteX2" fmla="*/ 3261658 w 3999753"/>
              <a:gd name="connsiteY2" fmla="*/ 112060 h 863601"/>
              <a:gd name="connsiteX3" fmla="*/ 3978835 w 3999753"/>
              <a:gd name="connsiteY3" fmla="*/ 605119 h 863601"/>
              <a:gd name="connsiteX4" fmla="*/ 3387164 w 3999753"/>
              <a:gd name="connsiteY4" fmla="*/ 506507 h 863601"/>
              <a:gd name="connsiteX5" fmla="*/ 2661023 w 3999753"/>
              <a:gd name="connsiteY5" fmla="*/ 784413 h 863601"/>
              <a:gd name="connsiteX6" fmla="*/ 1244600 w 3999753"/>
              <a:gd name="connsiteY6" fmla="*/ 802342 h 863601"/>
              <a:gd name="connsiteX7" fmla="*/ 679823 w 3999753"/>
              <a:gd name="connsiteY7" fmla="*/ 587189 h 863601"/>
              <a:gd name="connsiteX8" fmla="*/ 7471 w 3999753"/>
              <a:gd name="connsiteY8" fmla="*/ 784413 h 863601"/>
              <a:gd name="connsiteX0" fmla="*/ 7471 w 3999753"/>
              <a:gd name="connsiteY0" fmla="*/ 784413 h 863601"/>
              <a:gd name="connsiteX1" fmla="*/ 724647 w 3999753"/>
              <a:gd name="connsiteY1" fmla="*/ 112059 h 863601"/>
              <a:gd name="connsiteX2" fmla="*/ 3261658 w 3999753"/>
              <a:gd name="connsiteY2" fmla="*/ 112060 h 863601"/>
              <a:gd name="connsiteX3" fmla="*/ 3978835 w 3999753"/>
              <a:gd name="connsiteY3" fmla="*/ 676837 h 863601"/>
              <a:gd name="connsiteX4" fmla="*/ 3387164 w 3999753"/>
              <a:gd name="connsiteY4" fmla="*/ 506507 h 863601"/>
              <a:gd name="connsiteX5" fmla="*/ 2661023 w 3999753"/>
              <a:gd name="connsiteY5" fmla="*/ 784413 h 863601"/>
              <a:gd name="connsiteX6" fmla="*/ 1244600 w 3999753"/>
              <a:gd name="connsiteY6" fmla="*/ 802342 h 863601"/>
              <a:gd name="connsiteX7" fmla="*/ 679823 w 3999753"/>
              <a:gd name="connsiteY7" fmla="*/ 587189 h 863601"/>
              <a:gd name="connsiteX8" fmla="*/ 7471 w 3999753"/>
              <a:gd name="connsiteY8" fmla="*/ 784413 h 863601"/>
              <a:gd name="connsiteX0" fmla="*/ 7471 w 4023659"/>
              <a:gd name="connsiteY0" fmla="*/ 784413 h 863601"/>
              <a:gd name="connsiteX1" fmla="*/ 724647 w 4023659"/>
              <a:gd name="connsiteY1" fmla="*/ 112059 h 863601"/>
              <a:gd name="connsiteX2" fmla="*/ 3261658 w 4023659"/>
              <a:gd name="connsiteY2" fmla="*/ 112060 h 863601"/>
              <a:gd name="connsiteX3" fmla="*/ 3978835 w 4023659"/>
              <a:gd name="connsiteY3" fmla="*/ 676837 h 863601"/>
              <a:gd name="connsiteX4" fmla="*/ 3530599 w 4023659"/>
              <a:gd name="connsiteY4" fmla="*/ 560295 h 863601"/>
              <a:gd name="connsiteX5" fmla="*/ 2661023 w 4023659"/>
              <a:gd name="connsiteY5" fmla="*/ 784413 h 863601"/>
              <a:gd name="connsiteX6" fmla="*/ 1244600 w 4023659"/>
              <a:gd name="connsiteY6" fmla="*/ 802342 h 863601"/>
              <a:gd name="connsiteX7" fmla="*/ 679823 w 4023659"/>
              <a:gd name="connsiteY7" fmla="*/ 587189 h 863601"/>
              <a:gd name="connsiteX8" fmla="*/ 7471 w 4023659"/>
              <a:gd name="connsiteY8" fmla="*/ 784413 h 863601"/>
              <a:gd name="connsiteX0" fmla="*/ 7471 w 4023659"/>
              <a:gd name="connsiteY0" fmla="*/ 784413 h 863601"/>
              <a:gd name="connsiteX1" fmla="*/ 724647 w 4023659"/>
              <a:gd name="connsiteY1" fmla="*/ 112059 h 863601"/>
              <a:gd name="connsiteX2" fmla="*/ 3261658 w 4023659"/>
              <a:gd name="connsiteY2" fmla="*/ 112060 h 863601"/>
              <a:gd name="connsiteX3" fmla="*/ 3978835 w 4023659"/>
              <a:gd name="connsiteY3" fmla="*/ 676837 h 863601"/>
              <a:gd name="connsiteX4" fmla="*/ 3530599 w 4023659"/>
              <a:gd name="connsiteY4" fmla="*/ 560295 h 863601"/>
              <a:gd name="connsiteX5" fmla="*/ 2974788 w 4023659"/>
              <a:gd name="connsiteY5" fmla="*/ 802343 h 863601"/>
              <a:gd name="connsiteX6" fmla="*/ 1244600 w 4023659"/>
              <a:gd name="connsiteY6" fmla="*/ 802342 h 863601"/>
              <a:gd name="connsiteX7" fmla="*/ 679823 w 4023659"/>
              <a:gd name="connsiteY7" fmla="*/ 587189 h 863601"/>
              <a:gd name="connsiteX8" fmla="*/ 7471 w 4023659"/>
              <a:gd name="connsiteY8" fmla="*/ 784413 h 863601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272988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  <a:gd name="connsiteX0" fmla="*/ 35859 w 4052047"/>
              <a:gd name="connsiteY0" fmla="*/ 784413 h 860613"/>
              <a:gd name="connsiteX1" fmla="*/ 753035 w 4052047"/>
              <a:gd name="connsiteY1" fmla="*/ 112059 h 860613"/>
              <a:gd name="connsiteX2" fmla="*/ 3290046 w 4052047"/>
              <a:gd name="connsiteY2" fmla="*/ 112060 h 860613"/>
              <a:gd name="connsiteX3" fmla="*/ 4007223 w 4052047"/>
              <a:gd name="connsiteY3" fmla="*/ 676837 h 860613"/>
              <a:gd name="connsiteX4" fmla="*/ 3558987 w 4052047"/>
              <a:gd name="connsiteY4" fmla="*/ 560295 h 860613"/>
              <a:gd name="connsiteX5" fmla="*/ 3003176 w 4052047"/>
              <a:gd name="connsiteY5" fmla="*/ 802343 h 860613"/>
              <a:gd name="connsiteX6" fmla="*/ 1048870 w 4052047"/>
              <a:gd name="connsiteY6" fmla="*/ 802342 h 860613"/>
              <a:gd name="connsiteX7" fmla="*/ 537882 w 4052047"/>
              <a:gd name="connsiteY7" fmla="*/ 569259 h 860613"/>
              <a:gd name="connsiteX8" fmla="*/ 35859 w 4052047"/>
              <a:gd name="connsiteY8" fmla="*/ 784413 h 86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2047" h="860613">
                <a:moveTo>
                  <a:pt x="35859" y="784413"/>
                </a:moveTo>
                <a:cubicBezTo>
                  <a:pt x="71718" y="708213"/>
                  <a:pt x="210671" y="224118"/>
                  <a:pt x="753035" y="112059"/>
                </a:cubicBezTo>
                <a:cubicBezTo>
                  <a:pt x="1295400" y="0"/>
                  <a:pt x="2747681" y="17930"/>
                  <a:pt x="3290046" y="112060"/>
                </a:cubicBezTo>
                <a:cubicBezTo>
                  <a:pt x="3832411" y="206190"/>
                  <a:pt x="3962400" y="602131"/>
                  <a:pt x="4007223" y="676837"/>
                </a:cubicBezTo>
                <a:cubicBezTo>
                  <a:pt x="4052047" y="751543"/>
                  <a:pt x="3726328" y="539377"/>
                  <a:pt x="3558987" y="560295"/>
                </a:cubicBezTo>
                <a:cubicBezTo>
                  <a:pt x="3391646" y="581213"/>
                  <a:pt x="3421529" y="762002"/>
                  <a:pt x="3003176" y="802343"/>
                </a:cubicBezTo>
                <a:cubicBezTo>
                  <a:pt x="2584823" y="842684"/>
                  <a:pt x="1459752" y="841189"/>
                  <a:pt x="1048870" y="802342"/>
                </a:cubicBezTo>
                <a:cubicBezTo>
                  <a:pt x="637988" y="763495"/>
                  <a:pt x="706717" y="572247"/>
                  <a:pt x="537882" y="569259"/>
                </a:cubicBezTo>
                <a:cubicBezTo>
                  <a:pt x="369047" y="566271"/>
                  <a:pt x="0" y="860613"/>
                  <a:pt x="35859" y="7844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planning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Future algorithm modifications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generation of feasible start solutions</a:t>
            </a:r>
            <a:br>
              <a:rPr lang="en-US" dirty="0" smtClean="0"/>
            </a:br>
            <a:r>
              <a:rPr lang="en-US" dirty="0" smtClean="0"/>
              <a:t>with given pick and place positions considering the geometric situation and drive characteristics</a:t>
            </a:r>
          </a:p>
          <a:p>
            <a:pPr lvl="1"/>
            <a:r>
              <a:rPr lang="en-US" dirty="0" smtClean="0"/>
              <a:t>Automatic optimization</a:t>
            </a:r>
          </a:p>
          <a:p>
            <a:pPr lvl="2"/>
            <a:r>
              <a:rPr lang="en-US" dirty="0" smtClean="0"/>
              <a:t>automatic segmentation</a:t>
            </a:r>
          </a:p>
          <a:p>
            <a:pPr lvl="2"/>
            <a:r>
              <a:rPr lang="en-US" dirty="0" smtClean="0"/>
              <a:t>selection of “sensitive” segments</a:t>
            </a:r>
          </a:p>
          <a:p>
            <a:pPr lvl="2"/>
            <a:r>
              <a:rPr lang="en-US" dirty="0" smtClean="0"/>
              <a:t>variation of curve coordinates</a:t>
            </a:r>
          </a:p>
          <a:p>
            <a:pPr lvl="2"/>
            <a:r>
              <a:rPr lang="en-US" dirty="0" smtClean="0"/>
              <a:t>automatic verification 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4846027" y="4491597"/>
            <a:ext cx="3659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metal</a:t>
            </a:r>
            <a:r>
              <a:rPr lang="de-DE" sz="1100" dirty="0" smtClean="0"/>
              <a:t> </a:t>
            </a:r>
            <a:r>
              <a:rPr lang="de-DE" sz="1100" dirty="0" err="1" smtClean="0"/>
              <a:t>part</a:t>
            </a:r>
            <a:r>
              <a:rPr lang="de-DE" sz="1100" dirty="0" smtClean="0"/>
              <a:t> </a:t>
            </a:r>
            <a:r>
              <a:rPr lang="de-DE" sz="1100" dirty="0" err="1" smtClean="0"/>
              <a:t>follows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</a:t>
            </a:r>
            <a:r>
              <a:rPr lang="de-DE" sz="1100" dirty="0" err="1" smtClean="0"/>
              <a:t>movement</a:t>
            </a:r>
            <a:r>
              <a:rPr lang="de-DE" sz="1100" dirty="0" smtClean="0"/>
              <a:t>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</a:t>
            </a:r>
            <a:r>
              <a:rPr lang="de-DE" sz="1100" dirty="0" err="1" smtClean="0"/>
              <a:t>crossbar</a:t>
            </a:r>
            <a:endParaRPr lang="de-DE" sz="1100" dirty="0" smtClean="0"/>
          </a:p>
        </p:txBody>
      </p:sp>
      <p:grpSp>
        <p:nvGrpSpPr>
          <p:cNvPr id="65" name="Gruppieren 64"/>
          <p:cNvGrpSpPr/>
          <p:nvPr/>
        </p:nvGrpSpPr>
        <p:grpSpPr>
          <a:xfrm>
            <a:off x="4587611" y="2498638"/>
            <a:ext cx="4447071" cy="2319204"/>
            <a:chOff x="4685331" y="2303198"/>
            <a:chExt cx="4447071" cy="2319204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66168"/>
            <a:stretch>
              <a:fillRect/>
            </a:stretch>
          </p:blipFill>
          <p:spPr bwMode="auto">
            <a:xfrm>
              <a:off x="7279630" y="2397037"/>
              <a:ext cx="1852772" cy="2048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4103" r="41318"/>
            <a:stretch>
              <a:fillRect/>
            </a:stretch>
          </p:blipFill>
          <p:spPr bwMode="auto">
            <a:xfrm>
              <a:off x="6095996" y="2303198"/>
              <a:ext cx="1524000" cy="2319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72557"/>
            <a:stretch>
              <a:fillRect/>
            </a:stretch>
          </p:blipFill>
          <p:spPr bwMode="auto">
            <a:xfrm>
              <a:off x="4685331" y="2303198"/>
              <a:ext cx="1701614" cy="2319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Ellipse 60"/>
            <p:cNvSpPr/>
            <p:nvPr/>
          </p:nvSpPr>
          <p:spPr>
            <a:xfrm>
              <a:off x="5653924" y="3406315"/>
              <a:ext cx="219979" cy="2094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6938104" y="3406315"/>
              <a:ext cx="219979" cy="2094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8089335" y="3663417"/>
              <a:ext cx="219979" cy="2094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5870308" y="3466809"/>
              <a:ext cx="2338352" cy="309454"/>
            </a:xfrm>
            <a:custGeom>
              <a:avLst/>
              <a:gdLst>
                <a:gd name="connsiteX0" fmla="*/ 0 w 2338352"/>
                <a:gd name="connsiteY0" fmla="*/ 44208 h 309454"/>
                <a:gd name="connsiteX1" fmla="*/ 1081924 w 2338352"/>
                <a:gd name="connsiteY1" fmla="*/ 44208 h 309454"/>
                <a:gd name="connsiteX2" fmla="*/ 2338352 w 2338352"/>
                <a:gd name="connsiteY2" fmla="*/ 309454 h 3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352" h="309454">
                  <a:moveTo>
                    <a:pt x="0" y="44208"/>
                  </a:moveTo>
                  <a:cubicBezTo>
                    <a:pt x="346099" y="22104"/>
                    <a:pt x="692199" y="0"/>
                    <a:pt x="1081924" y="44208"/>
                  </a:cubicBezTo>
                  <a:cubicBezTo>
                    <a:pt x="1471649" y="88416"/>
                    <a:pt x="1905000" y="198935"/>
                    <a:pt x="2338352" y="309454"/>
                  </a:cubicBezTo>
                </a:path>
              </a:pathLst>
            </a:cu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Deformation calculation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Model (FE-Model)</a:t>
            </a:r>
          </a:p>
          <a:p>
            <a:pPr lvl="1"/>
            <a:r>
              <a:rPr lang="en-US" dirty="0" smtClean="0"/>
              <a:t>Forces</a:t>
            </a:r>
          </a:p>
          <a:p>
            <a:pPr lvl="2"/>
            <a:r>
              <a:rPr lang="en-US" dirty="0" smtClean="0"/>
              <a:t>gravitational force</a:t>
            </a:r>
          </a:p>
          <a:p>
            <a:pPr lvl="2"/>
            <a:r>
              <a:rPr lang="en-US" b="1" dirty="0" smtClean="0"/>
              <a:t>deceleration forces</a:t>
            </a:r>
          </a:p>
          <a:p>
            <a:pPr lvl="3"/>
            <a:r>
              <a:rPr lang="en-US" dirty="0" smtClean="0"/>
              <a:t>equidistant time steps</a:t>
            </a:r>
          </a:p>
          <a:p>
            <a:pPr lvl="3"/>
            <a:r>
              <a:rPr lang="en-US" dirty="0" smtClean="0"/>
              <a:t>linear path approximation</a:t>
            </a:r>
            <a:br>
              <a:rPr lang="en-US" dirty="0" smtClean="0"/>
            </a:br>
            <a:r>
              <a:rPr lang="en-US" dirty="0" smtClean="0"/>
              <a:t>in time intervals</a:t>
            </a:r>
          </a:p>
          <a:p>
            <a:pPr lvl="2"/>
            <a:r>
              <a:rPr lang="en-US" dirty="0" smtClean="0"/>
              <a:t>clamping forces</a:t>
            </a:r>
          </a:p>
          <a:p>
            <a:pPr lvl="2"/>
            <a:r>
              <a:rPr lang="en-US" dirty="0" smtClean="0"/>
              <a:t>aerodynamic drag forces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4223706" y="4965530"/>
            <a:ext cx="1701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deceleration model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227" y="1990660"/>
            <a:ext cx="5000633" cy="284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feld 74"/>
          <p:cNvSpPr txBox="1"/>
          <p:nvPr/>
        </p:nvSpPr>
        <p:spPr>
          <a:xfrm>
            <a:off x="7955756" y="4834725"/>
            <a:ext cx="659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n=360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Deformation calculation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Model (FE-Model)</a:t>
            </a:r>
          </a:p>
          <a:p>
            <a:pPr lvl="1"/>
            <a:r>
              <a:rPr lang="en-US" dirty="0" smtClean="0"/>
              <a:t>Forces</a:t>
            </a:r>
          </a:p>
          <a:p>
            <a:pPr lvl="2"/>
            <a:r>
              <a:rPr lang="en-US" dirty="0" smtClean="0"/>
              <a:t>gravitational force</a:t>
            </a:r>
          </a:p>
          <a:p>
            <a:pPr lvl="2"/>
            <a:r>
              <a:rPr lang="en-US" dirty="0" smtClean="0"/>
              <a:t>deceleration forces</a:t>
            </a:r>
          </a:p>
          <a:p>
            <a:pPr lvl="2"/>
            <a:r>
              <a:rPr lang="en-US" b="1" dirty="0" smtClean="0"/>
              <a:t>clamping forces</a:t>
            </a:r>
          </a:p>
          <a:p>
            <a:pPr lvl="3"/>
            <a:r>
              <a:rPr lang="en-US" dirty="0" smtClean="0"/>
              <a:t>damped spring - mass model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size of the cup to part contact region depends on cup size and on the vacuum pressure level (mesh resolution and cup diameter need adjustment)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spring stiffness in the model depends on cup stiffness (most critical parameter [0,5 N/mm, 50 N/mm], determination from recording the loading and the cup extension or contraction)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aerodynamic drag forces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4999149" y="5586559"/>
            <a:ext cx="2051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clamping forces model</a:t>
            </a:r>
            <a:endParaRPr lang="en-US" sz="1100" dirty="0"/>
          </a:p>
        </p:txBody>
      </p:sp>
      <p:grpSp>
        <p:nvGrpSpPr>
          <p:cNvPr id="31" name="Gruppieren 12"/>
          <p:cNvGrpSpPr/>
          <p:nvPr/>
        </p:nvGrpSpPr>
        <p:grpSpPr>
          <a:xfrm>
            <a:off x="5074513" y="3494553"/>
            <a:ext cx="2931666" cy="2053476"/>
            <a:chOff x="5123983" y="4492341"/>
            <a:chExt cx="2158861" cy="1512167"/>
          </a:xfrm>
        </p:grpSpPr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2"/>
            <a:srcRect l="42202" t="27309" r="14245" b="25159"/>
            <a:stretch>
              <a:fillRect/>
            </a:stretch>
          </p:blipFill>
          <p:spPr bwMode="auto">
            <a:xfrm>
              <a:off x="5123983" y="4492341"/>
              <a:ext cx="2158861" cy="151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Gerade Verbindung mit Pfeil 32"/>
            <p:cNvCxnSpPr/>
            <p:nvPr/>
          </p:nvCxnSpPr>
          <p:spPr>
            <a:xfrm flipH="1">
              <a:off x="6389503" y="5085184"/>
              <a:ext cx="230813" cy="1632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4513" y="1794042"/>
            <a:ext cx="2595744" cy="121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lipse 34"/>
          <p:cNvSpPr/>
          <p:nvPr/>
        </p:nvSpPr>
        <p:spPr>
          <a:xfrm>
            <a:off x="5325463" y="3472655"/>
            <a:ext cx="2485330" cy="2139404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 rechteckige Legende 35"/>
          <p:cNvSpPr/>
          <p:nvPr/>
        </p:nvSpPr>
        <p:spPr>
          <a:xfrm>
            <a:off x="7350044" y="3494553"/>
            <a:ext cx="1312269" cy="434914"/>
          </a:xfrm>
          <a:prstGeom prst="wedgeRoundRectCallout">
            <a:avLst>
              <a:gd name="adj1" fmla="val -36791"/>
              <a:gd name="adj2" fmla="val 872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Cup </a:t>
            </a:r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part</a:t>
            </a:r>
            <a:r>
              <a:rPr lang="de-DE" sz="1000" dirty="0" smtClean="0"/>
              <a:t> </a:t>
            </a:r>
            <a:r>
              <a:rPr lang="de-DE" sz="1000" dirty="0" err="1" smtClean="0"/>
              <a:t>contact</a:t>
            </a:r>
            <a:r>
              <a:rPr lang="de-DE" sz="1000" dirty="0" smtClean="0"/>
              <a:t> </a:t>
            </a:r>
            <a:r>
              <a:rPr lang="de-DE" sz="1000" dirty="0" err="1" smtClean="0"/>
              <a:t>region</a:t>
            </a:r>
            <a:endParaRPr lang="de-DE" sz="1000" dirty="0"/>
          </a:p>
        </p:txBody>
      </p:sp>
      <p:sp>
        <p:nvSpPr>
          <p:cNvPr id="37" name="Textfeld 36"/>
          <p:cNvSpPr txBox="1"/>
          <p:nvPr/>
        </p:nvSpPr>
        <p:spPr>
          <a:xfrm>
            <a:off x="5152709" y="3008921"/>
            <a:ext cx="2051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cup parameters</a:t>
            </a:r>
            <a:endParaRPr lang="en-US" sz="1100" dirty="0"/>
          </a:p>
        </p:txBody>
      </p:sp>
      <p:cxnSp>
        <p:nvCxnSpPr>
          <p:cNvPr id="39" name="Gerade Verbindung 38"/>
          <p:cNvCxnSpPr/>
          <p:nvPr/>
        </p:nvCxnSpPr>
        <p:spPr>
          <a:xfrm flipV="1">
            <a:off x="6620175" y="3929467"/>
            <a:ext cx="0" cy="5918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5619023" y="3929467"/>
            <a:ext cx="1001154" cy="858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>
            <a:off x="6463621" y="3929467"/>
            <a:ext cx="156554" cy="12428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6620177" y="3929467"/>
            <a:ext cx="853929" cy="858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5771423" y="3929467"/>
            <a:ext cx="848752" cy="1103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6620175" y="3929467"/>
            <a:ext cx="729869" cy="119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H="1">
            <a:off x="5974015" y="3929467"/>
            <a:ext cx="646160" cy="119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Deformation calculation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Model (FE-Model)</a:t>
            </a:r>
          </a:p>
          <a:p>
            <a:pPr lvl="1"/>
            <a:r>
              <a:rPr lang="en-US" dirty="0" smtClean="0"/>
              <a:t>Forces</a:t>
            </a:r>
          </a:p>
          <a:p>
            <a:pPr lvl="2"/>
            <a:r>
              <a:rPr lang="en-US" dirty="0" smtClean="0"/>
              <a:t>gravitational force</a:t>
            </a:r>
          </a:p>
          <a:p>
            <a:pPr lvl="2"/>
            <a:r>
              <a:rPr lang="en-US" dirty="0" smtClean="0"/>
              <a:t>deceleration forces</a:t>
            </a:r>
          </a:p>
          <a:p>
            <a:pPr lvl="2"/>
            <a:r>
              <a:rPr lang="en-US" dirty="0" smtClean="0"/>
              <a:t>clamping forces</a:t>
            </a:r>
          </a:p>
          <a:p>
            <a:pPr lvl="2"/>
            <a:r>
              <a:rPr lang="en-US" b="1" dirty="0" smtClean="0"/>
              <a:t>aerodynamic drag forces</a:t>
            </a:r>
          </a:p>
          <a:p>
            <a:pPr lvl="3"/>
            <a:r>
              <a:rPr lang="en-US" dirty="0" smtClean="0"/>
              <a:t>relevance depends on part size and velocity</a:t>
            </a:r>
          </a:p>
          <a:p>
            <a:pPr lvl="3"/>
            <a:r>
              <a:rPr lang="en-US" dirty="0" smtClean="0"/>
              <a:t>structural mechanics and fluid-structure interaction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no aerodynamic fluid model for press-station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5074512" y="4558352"/>
            <a:ext cx="265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Picture </a:t>
            </a:r>
            <a:r>
              <a:rPr lang="de-DE" sz="1100" dirty="0" err="1" smtClean="0"/>
              <a:t>from</a:t>
            </a:r>
            <a:r>
              <a:rPr lang="de-DE" sz="1100" dirty="0" smtClean="0"/>
              <a:t> </a:t>
            </a:r>
            <a:r>
              <a:rPr lang="de-DE" sz="1100" dirty="0" err="1" smtClean="0"/>
              <a:t>Comsol</a:t>
            </a:r>
            <a:r>
              <a:rPr lang="de-DE" sz="1100" dirty="0" smtClean="0"/>
              <a:t> model </a:t>
            </a:r>
            <a:r>
              <a:rPr lang="de-DE" sz="1100" dirty="0" err="1" smtClean="0"/>
              <a:t>galery</a:t>
            </a:r>
            <a:endParaRPr lang="en-US" sz="1100" dirty="0"/>
          </a:p>
        </p:txBody>
      </p:sp>
      <p:pic>
        <p:nvPicPr>
          <p:cNvPr id="3076" name="Picture 4" descr="http://www.comsol.com/model/image/361/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513" y="1944806"/>
            <a:ext cx="3336489" cy="252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Deformation calculation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Model (FE-Model)</a:t>
            </a:r>
          </a:p>
          <a:p>
            <a:pPr lvl="1"/>
            <a:r>
              <a:rPr lang="en-US" dirty="0" smtClean="0"/>
              <a:t>Forces</a:t>
            </a:r>
          </a:p>
          <a:p>
            <a:pPr lvl="2"/>
            <a:r>
              <a:rPr lang="en-US" dirty="0" smtClean="0"/>
              <a:t>gravitational force</a:t>
            </a:r>
          </a:p>
          <a:p>
            <a:pPr lvl="2"/>
            <a:r>
              <a:rPr lang="en-US" dirty="0" smtClean="0"/>
              <a:t>deceleration forces</a:t>
            </a:r>
          </a:p>
          <a:p>
            <a:pPr lvl="2"/>
            <a:r>
              <a:rPr lang="en-US" dirty="0" smtClean="0"/>
              <a:t>clamping forces</a:t>
            </a:r>
          </a:p>
          <a:p>
            <a:pPr lvl="2"/>
            <a:r>
              <a:rPr lang="en-US" dirty="0" smtClean="0"/>
              <a:t>aerodynamic drag forces</a:t>
            </a:r>
          </a:p>
          <a:p>
            <a:pPr lvl="1"/>
            <a:r>
              <a:rPr lang="en-US" dirty="0" smtClean="0"/>
              <a:t>Vibration characteristics</a:t>
            </a:r>
          </a:p>
          <a:p>
            <a:pPr lvl="2"/>
            <a:r>
              <a:rPr lang="en-US" dirty="0" smtClean="0"/>
              <a:t>Metal part</a:t>
            </a:r>
          </a:p>
          <a:p>
            <a:pPr lvl="3"/>
            <a:r>
              <a:rPr lang="en-US" dirty="0" smtClean="0"/>
              <a:t>oscillation depends on elasticity and mass</a:t>
            </a:r>
          </a:p>
          <a:p>
            <a:pPr lvl="2"/>
            <a:r>
              <a:rPr lang="en-US" dirty="0" smtClean="0"/>
              <a:t>Clamping</a:t>
            </a:r>
          </a:p>
          <a:p>
            <a:pPr lvl="3"/>
            <a:r>
              <a:rPr lang="en-US" dirty="0" smtClean="0"/>
              <a:t>forces and elasticity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628" y="1794042"/>
            <a:ext cx="3582773" cy="232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hteck 33"/>
          <p:cNvSpPr/>
          <p:nvPr/>
        </p:nvSpPr>
        <p:spPr>
          <a:xfrm>
            <a:off x="4789092" y="4387755"/>
            <a:ext cx="40463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err="1" smtClean="0"/>
              <a:t>Suction</a:t>
            </a:r>
            <a:r>
              <a:rPr lang="de-DE" sz="1100" dirty="0" smtClean="0"/>
              <a:t> </a:t>
            </a:r>
            <a:r>
              <a:rPr lang="de-DE" sz="1100" dirty="0" err="1" smtClean="0"/>
              <a:t>cups</a:t>
            </a:r>
            <a:r>
              <a:rPr lang="de-DE" sz="1100" dirty="0" smtClean="0"/>
              <a:t> </a:t>
            </a: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dirty="0" err="1" smtClean="0"/>
              <a:t>folds</a:t>
            </a:r>
            <a:r>
              <a:rPr lang="de-DE" sz="1100" dirty="0" smtClean="0"/>
              <a:t> </a:t>
            </a:r>
            <a:r>
              <a:rPr lang="de-DE" sz="1100" dirty="0" err="1" smtClean="0"/>
              <a:t>are</a:t>
            </a:r>
            <a:r>
              <a:rPr lang="de-DE" sz="1100" dirty="0" smtClean="0"/>
              <a:t> </a:t>
            </a:r>
            <a:r>
              <a:rPr lang="en-US" sz="1100" dirty="0" smtClean="0"/>
              <a:t>adaptable to the lift height</a:t>
            </a:r>
            <a:br>
              <a:rPr lang="en-US" sz="1100" dirty="0" smtClean="0"/>
            </a:br>
            <a:r>
              <a:rPr lang="en-US" sz="1100" dirty="0" smtClean="0"/>
              <a:t>and unevenness of surface</a:t>
            </a:r>
            <a:endParaRPr lang="de-DE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Deformation calculation “algorithm”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>
          <a:xfrm>
            <a:off x="370800" y="1794042"/>
            <a:ext cx="4515307" cy="4471586"/>
          </a:xfrm>
        </p:spPr>
        <p:txBody>
          <a:bodyPr/>
          <a:lstStyle/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Preprocessing</a:t>
            </a:r>
          </a:p>
          <a:p>
            <a:pPr lvl="2"/>
            <a:r>
              <a:rPr lang="en-US" dirty="0" smtClean="0"/>
              <a:t>numerical modal analysis (eigenmodes)</a:t>
            </a:r>
          </a:p>
          <a:p>
            <a:pPr lvl="1"/>
            <a:r>
              <a:rPr lang="en-US" dirty="0" smtClean="0"/>
              <a:t>Simulation (linear elastic)</a:t>
            </a:r>
          </a:p>
          <a:p>
            <a:pPr lvl="2"/>
            <a:r>
              <a:rPr lang="en-US" dirty="0" smtClean="0"/>
              <a:t>static simulation (linear perturbation analysis), deformation under time-dependent load  </a:t>
            </a:r>
          </a:p>
          <a:p>
            <a:pPr lvl="2"/>
            <a:r>
              <a:rPr lang="en-US" dirty="0" smtClean="0"/>
              <a:t>dynamic Simulation, deformation under time-dependent load with consideration of oscillations by mass inertia</a:t>
            </a:r>
          </a:p>
          <a:p>
            <a:pPr lvl="2"/>
            <a:r>
              <a:rPr lang="en-US" dirty="0" smtClean="0"/>
              <a:t>part is not moved, but the time-varying force is applied</a:t>
            </a:r>
          </a:p>
          <a:p>
            <a:pPr lvl="1"/>
            <a:r>
              <a:rPr lang="en-US" dirty="0" smtClean="0"/>
              <a:t>Postprocessing</a:t>
            </a:r>
          </a:p>
          <a:p>
            <a:pPr lvl="2"/>
            <a:r>
              <a:rPr lang="en-US" dirty="0" smtClean="0"/>
              <a:t>deformation volume calculation</a:t>
            </a:r>
          </a:p>
          <a:p>
            <a:pPr lvl="3"/>
            <a:r>
              <a:rPr lang="en-US" dirty="0" smtClean="0"/>
              <a:t>As a maximal volume (sufficient precision)</a:t>
            </a:r>
          </a:p>
          <a:p>
            <a:pPr lvl="3"/>
            <a:r>
              <a:rPr lang="en-US" dirty="0" smtClean="0"/>
              <a:t>Or as a swept volume 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3"/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5067619" y="3634396"/>
            <a:ext cx="3408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numerical modal analysis to get eigenmodes (metal part without beads) </a:t>
            </a:r>
            <a:endParaRPr lang="en-US" sz="1100" dirty="0"/>
          </a:p>
        </p:txBody>
      </p:sp>
      <p:pic>
        <p:nvPicPr>
          <p:cNvPr id="33" name="Picture 4" descr="Körperschall-Abstrahlverhal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352" y="1794044"/>
            <a:ext cx="1687890" cy="17829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 l="36676" t="23476" r="1914" b="31954"/>
          <a:stretch>
            <a:fillRect/>
          </a:stretch>
        </p:blipFill>
        <p:spPr bwMode="auto">
          <a:xfrm>
            <a:off x="5013097" y="4141440"/>
            <a:ext cx="3106298" cy="190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uppieren 39"/>
          <p:cNvGrpSpPr/>
          <p:nvPr/>
        </p:nvGrpSpPr>
        <p:grpSpPr>
          <a:xfrm>
            <a:off x="4971528" y="6097952"/>
            <a:ext cx="3408974" cy="261610"/>
            <a:chOff x="4971528" y="6097952"/>
            <a:chExt cx="3408974" cy="261610"/>
          </a:xfrm>
        </p:grpSpPr>
        <p:sp>
          <p:nvSpPr>
            <p:cNvPr id="35" name="Textfeld 34"/>
            <p:cNvSpPr txBox="1"/>
            <p:nvPr/>
          </p:nvSpPr>
          <p:spPr>
            <a:xfrm>
              <a:off x="4971528" y="6097952"/>
              <a:ext cx="3408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Clamping forces (dynamic       , static       ) </a:t>
              </a:r>
              <a:endParaRPr lang="en-US" sz="1100" dirty="0"/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6936482" y="6228757"/>
              <a:ext cx="272955" cy="0"/>
            </a:xfrm>
            <a:prstGeom prst="line">
              <a:avLst/>
            </a:prstGeom>
            <a:ln w="28575">
              <a:solidFill>
                <a:srgbClr val="D07E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7753553" y="6228757"/>
              <a:ext cx="272955" cy="0"/>
            </a:xfrm>
            <a:prstGeom prst="line">
              <a:avLst/>
            </a:prstGeom>
            <a:ln w="28575">
              <a:solidFill>
                <a:srgbClr val="D07E0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smtClean="0"/>
              <a:t>Bewegungsbahn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DPP-18 Datendefinitionen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053328" y="2612339"/>
            <a:ext cx="0" cy="3168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1053328" y="5780691"/>
            <a:ext cx="56166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ihandform 6"/>
          <p:cNvSpPr/>
          <p:nvPr/>
        </p:nvSpPr>
        <p:spPr>
          <a:xfrm>
            <a:off x="1045841" y="4481968"/>
            <a:ext cx="4904031" cy="1290187"/>
          </a:xfrm>
          <a:custGeom>
            <a:avLst/>
            <a:gdLst>
              <a:gd name="connsiteX0" fmla="*/ 0 w 4750230"/>
              <a:gd name="connsiteY0" fmla="*/ 2034152 h 2034152"/>
              <a:gd name="connsiteX1" fmla="*/ 526942 w 4750230"/>
              <a:gd name="connsiteY1" fmla="*/ 1104254 h 2034152"/>
              <a:gd name="connsiteX2" fmla="*/ 1472339 w 4750230"/>
              <a:gd name="connsiteY2" fmla="*/ 546315 h 2034152"/>
              <a:gd name="connsiteX3" fmla="*/ 1968285 w 4750230"/>
              <a:gd name="connsiteY3" fmla="*/ 81366 h 2034152"/>
              <a:gd name="connsiteX4" fmla="*/ 3316637 w 4750230"/>
              <a:gd name="connsiteY4" fmla="*/ 58118 h 2034152"/>
              <a:gd name="connsiteX5" fmla="*/ 3983064 w 4750230"/>
              <a:gd name="connsiteY5" fmla="*/ 375834 h 2034152"/>
              <a:gd name="connsiteX6" fmla="*/ 4750230 w 4750230"/>
              <a:gd name="connsiteY6" fmla="*/ 1855922 h 2034152"/>
              <a:gd name="connsiteX0" fmla="*/ 0 w 4750230"/>
              <a:gd name="connsiteY0" fmla="*/ 2075689 h 2075689"/>
              <a:gd name="connsiteX1" fmla="*/ 526942 w 4750230"/>
              <a:gd name="connsiteY1" fmla="*/ 1145791 h 2075689"/>
              <a:gd name="connsiteX2" fmla="*/ 1561535 w 4750230"/>
              <a:gd name="connsiteY2" fmla="*/ 837071 h 2075689"/>
              <a:gd name="connsiteX3" fmla="*/ 1968285 w 4750230"/>
              <a:gd name="connsiteY3" fmla="*/ 122903 h 2075689"/>
              <a:gd name="connsiteX4" fmla="*/ 3316637 w 4750230"/>
              <a:gd name="connsiteY4" fmla="*/ 99655 h 2075689"/>
              <a:gd name="connsiteX5" fmla="*/ 3983064 w 4750230"/>
              <a:gd name="connsiteY5" fmla="*/ 417371 h 2075689"/>
              <a:gd name="connsiteX6" fmla="*/ 4750230 w 4750230"/>
              <a:gd name="connsiteY6" fmla="*/ 1897459 h 2075689"/>
              <a:gd name="connsiteX0" fmla="*/ 0 w 4750230"/>
              <a:gd name="connsiteY0" fmla="*/ 2025398 h 2025398"/>
              <a:gd name="connsiteX1" fmla="*/ 526942 w 4750230"/>
              <a:gd name="connsiteY1" fmla="*/ 1095500 h 2025398"/>
              <a:gd name="connsiteX2" fmla="*/ 1561535 w 4750230"/>
              <a:gd name="connsiteY2" fmla="*/ 786780 h 2025398"/>
              <a:gd name="connsiteX3" fmla="*/ 2842330 w 4750230"/>
              <a:gd name="connsiteY3" fmla="*/ 663262 h 2025398"/>
              <a:gd name="connsiteX4" fmla="*/ 3316637 w 4750230"/>
              <a:gd name="connsiteY4" fmla="*/ 49364 h 2025398"/>
              <a:gd name="connsiteX5" fmla="*/ 3983064 w 4750230"/>
              <a:gd name="connsiteY5" fmla="*/ 367080 h 2025398"/>
              <a:gd name="connsiteX6" fmla="*/ 4750230 w 4750230"/>
              <a:gd name="connsiteY6" fmla="*/ 1847168 h 2025398"/>
              <a:gd name="connsiteX0" fmla="*/ 0 w 4750230"/>
              <a:gd name="connsiteY0" fmla="*/ 1812099 h 1812099"/>
              <a:gd name="connsiteX1" fmla="*/ 526942 w 4750230"/>
              <a:gd name="connsiteY1" fmla="*/ 882201 h 1812099"/>
              <a:gd name="connsiteX2" fmla="*/ 1561535 w 4750230"/>
              <a:gd name="connsiteY2" fmla="*/ 573481 h 1812099"/>
              <a:gd name="connsiteX3" fmla="*/ 2842330 w 4750230"/>
              <a:gd name="connsiteY3" fmla="*/ 449963 h 1812099"/>
              <a:gd name="connsiteX4" fmla="*/ 3615469 w 4750230"/>
              <a:gd name="connsiteY4" fmla="*/ 711184 h 1812099"/>
              <a:gd name="connsiteX5" fmla="*/ 3983064 w 4750230"/>
              <a:gd name="connsiteY5" fmla="*/ 153781 h 1812099"/>
              <a:gd name="connsiteX6" fmla="*/ 4750230 w 4750230"/>
              <a:gd name="connsiteY6" fmla="*/ 1633869 h 1812099"/>
              <a:gd name="connsiteX0" fmla="*/ 0 w 4750230"/>
              <a:gd name="connsiteY0" fmla="*/ 1385086 h 1385086"/>
              <a:gd name="connsiteX1" fmla="*/ 526942 w 4750230"/>
              <a:gd name="connsiteY1" fmla="*/ 455188 h 1385086"/>
              <a:gd name="connsiteX2" fmla="*/ 1561535 w 4750230"/>
              <a:gd name="connsiteY2" fmla="*/ 146468 h 1385086"/>
              <a:gd name="connsiteX3" fmla="*/ 2842330 w 4750230"/>
              <a:gd name="connsiteY3" fmla="*/ 22950 h 1385086"/>
              <a:gd name="connsiteX4" fmla="*/ 3615469 w 4750230"/>
              <a:gd name="connsiteY4" fmla="*/ 284171 h 1385086"/>
              <a:gd name="connsiteX5" fmla="*/ 4130895 w 4750230"/>
              <a:gd name="connsiteY5" fmla="*/ 805661 h 1385086"/>
              <a:gd name="connsiteX6" fmla="*/ 4750230 w 4750230"/>
              <a:gd name="connsiteY6" fmla="*/ 1206856 h 1385086"/>
              <a:gd name="connsiteX0" fmla="*/ 0 w 4904031"/>
              <a:gd name="connsiteY0" fmla="*/ 1385086 h 1385086"/>
              <a:gd name="connsiteX1" fmla="*/ 526942 w 4904031"/>
              <a:gd name="connsiteY1" fmla="*/ 45518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6942 w 4904031"/>
              <a:gd name="connsiteY1" fmla="*/ 45518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6942 w 4904031"/>
              <a:gd name="connsiteY1" fmla="*/ 45518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6942 w 4904031"/>
              <a:gd name="connsiteY1" fmla="*/ 45518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6942 w 4904031"/>
              <a:gd name="connsiteY1" fmla="*/ 45518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6942 w 4904031"/>
              <a:gd name="connsiteY1" fmla="*/ 45518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1462 w 4904031"/>
              <a:gd name="connsiteY1" fmla="*/ 43632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2913 w 4904031"/>
              <a:gd name="connsiteY1" fmla="*/ 43632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2913 w 4904031"/>
              <a:gd name="connsiteY1" fmla="*/ 335056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385086 h 1385086"/>
              <a:gd name="connsiteX1" fmla="*/ 522913 w 4904031"/>
              <a:gd name="connsiteY1" fmla="*/ 478268 h 1385086"/>
              <a:gd name="connsiteX2" fmla="*/ 1561535 w 4904031"/>
              <a:gd name="connsiteY2" fmla="*/ 146468 h 1385086"/>
              <a:gd name="connsiteX3" fmla="*/ 2842330 w 4904031"/>
              <a:gd name="connsiteY3" fmla="*/ 22950 h 1385086"/>
              <a:gd name="connsiteX4" fmla="*/ 3615469 w 4904031"/>
              <a:gd name="connsiteY4" fmla="*/ 284171 h 1385086"/>
              <a:gd name="connsiteX5" fmla="*/ 4130895 w 4904031"/>
              <a:gd name="connsiteY5" fmla="*/ 805661 h 1385086"/>
              <a:gd name="connsiteX6" fmla="*/ 4904031 w 4904031"/>
              <a:gd name="connsiteY6" fmla="*/ 1348126 h 1385086"/>
              <a:gd name="connsiteX0" fmla="*/ 0 w 4904031"/>
              <a:gd name="connsiteY0" fmla="*/ 1290187 h 1290187"/>
              <a:gd name="connsiteX1" fmla="*/ 522913 w 4904031"/>
              <a:gd name="connsiteY1" fmla="*/ 383369 h 1290187"/>
              <a:gd name="connsiteX2" fmla="*/ 1561535 w 4904031"/>
              <a:gd name="connsiteY2" fmla="*/ 51569 h 1290187"/>
              <a:gd name="connsiteX3" fmla="*/ 2842330 w 4904031"/>
              <a:gd name="connsiteY3" fmla="*/ 44743 h 1290187"/>
              <a:gd name="connsiteX4" fmla="*/ 3615469 w 4904031"/>
              <a:gd name="connsiteY4" fmla="*/ 189272 h 1290187"/>
              <a:gd name="connsiteX5" fmla="*/ 4130895 w 4904031"/>
              <a:gd name="connsiteY5" fmla="*/ 710762 h 1290187"/>
              <a:gd name="connsiteX6" fmla="*/ 4904031 w 4904031"/>
              <a:gd name="connsiteY6" fmla="*/ 1253227 h 129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4031" h="1290187">
                <a:moveTo>
                  <a:pt x="0" y="1290187"/>
                </a:moveTo>
                <a:cubicBezTo>
                  <a:pt x="140776" y="949224"/>
                  <a:pt x="234879" y="535214"/>
                  <a:pt x="522913" y="383369"/>
                </a:cubicBezTo>
                <a:cubicBezTo>
                  <a:pt x="778483" y="122342"/>
                  <a:pt x="1168813" y="123609"/>
                  <a:pt x="1561535" y="51569"/>
                </a:cubicBezTo>
                <a:cubicBezTo>
                  <a:pt x="1974728" y="0"/>
                  <a:pt x="2500008" y="21793"/>
                  <a:pt x="2842330" y="44743"/>
                </a:cubicBezTo>
                <a:cubicBezTo>
                  <a:pt x="3184652" y="67693"/>
                  <a:pt x="3400708" y="78269"/>
                  <a:pt x="3615469" y="189272"/>
                </a:cubicBezTo>
                <a:cubicBezTo>
                  <a:pt x="3830230" y="300275"/>
                  <a:pt x="3916135" y="533436"/>
                  <a:pt x="4130895" y="710762"/>
                </a:cubicBezTo>
                <a:cubicBezTo>
                  <a:pt x="4345655" y="888088"/>
                  <a:pt x="4453202" y="919464"/>
                  <a:pt x="4904031" y="125322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86206" y="233192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v[m/s]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53995" y="542718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t[m]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1568754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1053328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826467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290196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2341893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2084180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57319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2599606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3372745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3115032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3888171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3630458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4403597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4145884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4919023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4661310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5434449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5176736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5949872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5692162" y="563667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290196" y="3340980"/>
            <a:ext cx="0" cy="2295695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1568754" y="3340980"/>
            <a:ext cx="0" cy="2295695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285842" y="5237285"/>
            <a:ext cx="3696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243226" y="517278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Symbol"/>
              </a:rPr>
              <a:t>D</a:t>
            </a:r>
            <a:r>
              <a:rPr lang="de-DE" dirty="0" smtClean="0">
                <a:latin typeface="Arial" pitchFamily="34" charset="0"/>
              </a:rPr>
              <a:t>t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513192" y="4823397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Symbol"/>
              </a:rPr>
              <a:t>D</a:t>
            </a:r>
            <a:r>
              <a:rPr lang="de-DE" dirty="0" err="1" smtClean="0">
                <a:latin typeface="+mj-lt"/>
              </a:rPr>
              <a:t>v</a:t>
            </a:r>
            <a:endParaRPr lang="de-DE" dirty="0">
              <a:latin typeface="+mj-lt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1567303" y="4865337"/>
            <a:ext cx="0" cy="375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1169455" y="5735195"/>
            <a:ext cx="306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 smtClean="0"/>
              <a:t>1</a:t>
            </a:r>
            <a:endParaRPr lang="de-DE" sz="1400" baseline="-25000" dirty="0"/>
          </a:p>
        </p:txBody>
      </p:sp>
      <p:sp>
        <p:nvSpPr>
          <p:cNvPr id="37" name="Rechteck 36"/>
          <p:cNvSpPr/>
          <p:nvPr/>
        </p:nvSpPr>
        <p:spPr>
          <a:xfrm>
            <a:off x="900870" y="5735195"/>
            <a:ext cx="306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/>
              <a:t>0</a:t>
            </a:r>
          </a:p>
        </p:txBody>
      </p:sp>
      <p:sp>
        <p:nvSpPr>
          <p:cNvPr id="38" name="Rechteck 37"/>
          <p:cNvSpPr/>
          <p:nvPr/>
        </p:nvSpPr>
        <p:spPr>
          <a:xfrm>
            <a:off x="1448603" y="5735195"/>
            <a:ext cx="306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/>
              <a:t>2</a:t>
            </a:r>
          </a:p>
        </p:txBody>
      </p:sp>
      <p:sp>
        <p:nvSpPr>
          <p:cNvPr id="39" name="Rechteck 38"/>
          <p:cNvSpPr/>
          <p:nvPr/>
        </p:nvSpPr>
        <p:spPr>
          <a:xfrm>
            <a:off x="5539266" y="5735195"/>
            <a:ext cx="405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 smtClean="0"/>
              <a:t>n-1</a:t>
            </a:r>
            <a:endParaRPr lang="de-DE" sz="1400" baseline="-25000" dirty="0"/>
          </a:p>
        </p:txBody>
      </p:sp>
      <p:sp>
        <p:nvSpPr>
          <p:cNvPr id="40" name="Rechteck 39"/>
          <p:cNvSpPr/>
          <p:nvPr/>
        </p:nvSpPr>
        <p:spPr>
          <a:xfrm>
            <a:off x="5845570" y="5735195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t</a:t>
            </a:r>
            <a:r>
              <a:rPr lang="de-DE" sz="1400" baseline="-25000" dirty="0" smtClean="0"/>
              <a:t>n</a:t>
            </a:r>
            <a:endParaRPr lang="de-DE" sz="1400" baseline="-25000" dirty="0"/>
          </a:p>
        </p:txBody>
      </p:sp>
      <p:sp>
        <p:nvSpPr>
          <p:cNvPr id="41" name="Rechteck 40"/>
          <p:cNvSpPr/>
          <p:nvPr/>
        </p:nvSpPr>
        <p:spPr>
          <a:xfrm>
            <a:off x="3115033" y="2612339"/>
            <a:ext cx="1546278" cy="116955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66700" algn="l"/>
              </a:tabLst>
            </a:pPr>
            <a:r>
              <a:rPr lang="de-DE" sz="1400" dirty="0" smtClean="0">
                <a:solidFill>
                  <a:srgbClr val="FF0000"/>
                </a:solidFill>
              </a:rPr>
              <a:t>a</a:t>
            </a:r>
            <a:r>
              <a:rPr lang="de-DE" sz="1400" baseline="-25000" dirty="0" smtClean="0">
                <a:solidFill>
                  <a:srgbClr val="FF0000"/>
                </a:solidFill>
              </a:rPr>
              <a:t>i</a:t>
            </a:r>
            <a:r>
              <a:rPr lang="de-DE" sz="1400" dirty="0" smtClean="0">
                <a:solidFill>
                  <a:srgbClr val="FF0000"/>
                </a:solidFill>
              </a:rPr>
              <a:t> 	= </a:t>
            </a:r>
            <a:r>
              <a:rPr lang="de-DE" sz="1400" dirty="0" err="1" smtClean="0">
                <a:solidFill>
                  <a:srgbClr val="FF0000"/>
                </a:solidFill>
                <a:latin typeface="Symbol"/>
              </a:rPr>
              <a:t>D</a:t>
            </a:r>
            <a:r>
              <a:rPr lang="de-DE" sz="1400" dirty="0" err="1" smtClean="0">
                <a:solidFill>
                  <a:srgbClr val="FF0000"/>
                </a:solidFill>
                <a:latin typeface="+mj-lt"/>
              </a:rPr>
              <a:t>v</a:t>
            </a:r>
            <a:r>
              <a:rPr lang="de-DE" sz="1400" baseline="-25000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de-DE" sz="1400" dirty="0" smtClean="0">
                <a:solidFill>
                  <a:srgbClr val="FF0000"/>
                </a:solidFill>
              </a:rPr>
              <a:t> / </a:t>
            </a:r>
            <a:r>
              <a:rPr lang="de-DE" sz="1400" dirty="0" smtClean="0">
                <a:solidFill>
                  <a:srgbClr val="FF0000"/>
                </a:solidFill>
                <a:latin typeface="Symbol"/>
              </a:rPr>
              <a:t>D</a:t>
            </a:r>
            <a:r>
              <a:rPr lang="de-DE" sz="1400" dirty="0" smtClean="0">
                <a:solidFill>
                  <a:srgbClr val="FF0000"/>
                </a:solidFill>
              </a:rPr>
              <a:t>t	</a:t>
            </a:r>
            <a:endParaRPr lang="de-DE" sz="1400" i="1" dirty="0" smtClean="0"/>
          </a:p>
          <a:p>
            <a:pPr>
              <a:tabLst>
                <a:tab pos="266700" algn="l"/>
              </a:tabLst>
            </a:pPr>
            <a:r>
              <a:rPr lang="de-DE" sz="1400" dirty="0" smtClean="0">
                <a:solidFill>
                  <a:srgbClr val="FF0000"/>
                </a:solidFill>
              </a:rPr>
              <a:t>a</a:t>
            </a:r>
            <a:r>
              <a:rPr lang="de-DE" sz="1400" baseline="-25000" dirty="0" smtClean="0">
                <a:solidFill>
                  <a:srgbClr val="FF0000"/>
                </a:solidFill>
              </a:rPr>
              <a:t>0</a:t>
            </a:r>
            <a:r>
              <a:rPr lang="de-DE" sz="1400" dirty="0" smtClean="0">
                <a:solidFill>
                  <a:srgbClr val="FF0000"/>
                </a:solidFill>
              </a:rPr>
              <a:t> 	= 0</a:t>
            </a:r>
          </a:p>
          <a:p>
            <a:pPr>
              <a:tabLst>
                <a:tab pos="266700" algn="l"/>
              </a:tabLst>
            </a:pPr>
            <a:endParaRPr lang="de-DE" sz="1400" i="1" dirty="0" smtClean="0"/>
          </a:p>
          <a:p>
            <a:pPr>
              <a:tabLst>
                <a:tab pos="266700" algn="l"/>
              </a:tabLst>
            </a:pPr>
            <a:r>
              <a:rPr lang="de-DE" sz="1400" i="1" dirty="0" smtClean="0"/>
              <a:t>=&gt; </a:t>
            </a:r>
            <a:r>
              <a:rPr lang="de-DE" sz="1400" dirty="0" smtClean="0"/>
              <a:t>F</a:t>
            </a:r>
            <a:r>
              <a:rPr lang="de-DE" sz="1400" baseline="-25000" dirty="0" smtClean="0"/>
              <a:t>i </a:t>
            </a:r>
            <a:r>
              <a:rPr lang="de-DE" sz="1400" i="1" dirty="0" smtClean="0"/>
              <a:t>=m * </a:t>
            </a:r>
            <a:r>
              <a:rPr lang="de-DE" sz="1400" dirty="0" smtClean="0"/>
              <a:t>a</a:t>
            </a:r>
            <a:r>
              <a:rPr lang="de-DE" sz="1400" baseline="-25000" dirty="0" smtClean="0"/>
              <a:t>i</a:t>
            </a:r>
            <a:r>
              <a:rPr lang="de-DE" sz="1400" i="1" dirty="0" smtClean="0"/>
              <a:t> </a:t>
            </a:r>
            <a:endParaRPr lang="de-DE" sz="1400" i="1" dirty="0"/>
          </a:p>
        </p:txBody>
      </p:sp>
      <p:cxnSp>
        <p:nvCxnSpPr>
          <p:cNvPr id="43" name="Gerade Verbindung 42"/>
          <p:cNvCxnSpPr>
            <a:endCxn id="7" idx="1"/>
          </p:cNvCxnSpPr>
          <p:nvPr/>
        </p:nvCxnSpPr>
        <p:spPr>
          <a:xfrm flipV="1">
            <a:off x="1285842" y="4865337"/>
            <a:ext cx="282912" cy="3755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1826662" y="3312205"/>
            <a:ext cx="0" cy="23170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V="1">
            <a:off x="2084569" y="3311139"/>
            <a:ext cx="0" cy="23170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2342477" y="3310073"/>
            <a:ext cx="0" cy="23170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2600385" y="3315402"/>
            <a:ext cx="0" cy="23170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flipV="1">
            <a:off x="2858293" y="3314337"/>
            <a:ext cx="0" cy="23170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b="1" dirty="0" smtClean="0"/>
              <a:t>Overview of the problem domain</a:t>
            </a:r>
            <a:endParaRPr lang="en-US" dirty="0" smtClean="0"/>
          </a:p>
          <a:p>
            <a:pPr lvl="1"/>
            <a:r>
              <a:rPr lang="en-US" dirty="0" smtClean="0"/>
              <a:t>Planning Task</a:t>
            </a:r>
          </a:p>
          <a:p>
            <a:pPr lvl="1"/>
            <a:r>
              <a:rPr lang="en-US" dirty="0" smtClean="0"/>
              <a:t>Constraints for the planning and optimization</a:t>
            </a:r>
          </a:p>
          <a:p>
            <a:pPr lvl="1"/>
            <a:r>
              <a:rPr lang="en-US" dirty="0" smtClean="0"/>
              <a:t>Methods, Models and Algorithms</a:t>
            </a:r>
          </a:p>
          <a:p>
            <a:pPr lvl="1"/>
            <a:r>
              <a:rPr lang="en-US" dirty="0" smtClean="0"/>
              <a:t>Summary and Conclusion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grpSp>
        <p:nvGrpSpPr>
          <p:cNvPr id="4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5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6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7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8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9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0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1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2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3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2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4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3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cxnSp>
          <p:nvCxnSpPr>
            <p:cNvPr id="15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DPP-18 Datendefinitionen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053328" y="2612339"/>
            <a:ext cx="0" cy="3168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1053328" y="5780691"/>
            <a:ext cx="56166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86206" y="233192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v[m/s]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53995" y="542718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t[m]</a:t>
            </a:r>
            <a:endParaRPr lang="de-DE" dirty="0"/>
          </a:p>
        </p:txBody>
      </p:sp>
      <p:sp>
        <p:nvSpPr>
          <p:cNvPr id="53" name="Freihandform 52"/>
          <p:cNvSpPr/>
          <p:nvPr/>
        </p:nvSpPr>
        <p:spPr>
          <a:xfrm>
            <a:off x="1084333" y="4693381"/>
            <a:ext cx="4507263" cy="1076240"/>
          </a:xfrm>
          <a:custGeom>
            <a:avLst/>
            <a:gdLst>
              <a:gd name="connsiteX0" fmla="*/ 0 w 4507263"/>
              <a:gd name="connsiteY0" fmla="*/ 621738 h 637922"/>
              <a:gd name="connsiteX1" fmla="*/ 307497 w 4507263"/>
              <a:gd name="connsiteY1" fmla="*/ 387069 h 637922"/>
              <a:gd name="connsiteX2" fmla="*/ 574534 w 4507263"/>
              <a:gd name="connsiteY2" fmla="*/ 63388 h 637922"/>
              <a:gd name="connsiteX3" fmla="*/ 1294725 w 4507263"/>
              <a:gd name="connsiteY3" fmla="*/ 6743 h 637922"/>
              <a:gd name="connsiteX4" fmla="*/ 3544311 w 4507263"/>
              <a:gd name="connsiteY4" fmla="*/ 22928 h 637922"/>
              <a:gd name="connsiteX5" fmla="*/ 4151214 w 4507263"/>
              <a:gd name="connsiteY5" fmla="*/ 225228 h 637922"/>
              <a:gd name="connsiteX6" fmla="*/ 4507263 w 4507263"/>
              <a:gd name="connsiteY6" fmla="*/ 637922 h 637922"/>
              <a:gd name="connsiteX0" fmla="*/ 0 w 4507263"/>
              <a:gd name="connsiteY0" fmla="*/ 621738 h 637922"/>
              <a:gd name="connsiteX1" fmla="*/ 307497 w 4507263"/>
              <a:gd name="connsiteY1" fmla="*/ 387069 h 637922"/>
              <a:gd name="connsiteX2" fmla="*/ 574534 w 4507263"/>
              <a:gd name="connsiteY2" fmla="*/ 63388 h 637922"/>
              <a:gd name="connsiteX3" fmla="*/ 1294725 w 4507263"/>
              <a:gd name="connsiteY3" fmla="*/ 6743 h 637922"/>
              <a:gd name="connsiteX4" fmla="*/ 3544311 w 4507263"/>
              <a:gd name="connsiteY4" fmla="*/ 22928 h 637922"/>
              <a:gd name="connsiteX5" fmla="*/ 4094570 w 4507263"/>
              <a:gd name="connsiteY5" fmla="*/ 295487 h 637922"/>
              <a:gd name="connsiteX6" fmla="*/ 4507263 w 4507263"/>
              <a:gd name="connsiteY6" fmla="*/ 637922 h 637922"/>
              <a:gd name="connsiteX0" fmla="*/ 0 w 4507263"/>
              <a:gd name="connsiteY0" fmla="*/ 621738 h 637922"/>
              <a:gd name="connsiteX1" fmla="*/ 307497 w 4507263"/>
              <a:gd name="connsiteY1" fmla="*/ 387069 h 637922"/>
              <a:gd name="connsiteX2" fmla="*/ 574534 w 4507263"/>
              <a:gd name="connsiteY2" fmla="*/ 63388 h 637922"/>
              <a:gd name="connsiteX3" fmla="*/ 1294725 w 4507263"/>
              <a:gd name="connsiteY3" fmla="*/ 6743 h 637922"/>
              <a:gd name="connsiteX4" fmla="*/ 3544311 w 4507263"/>
              <a:gd name="connsiteY4" fmla="*/ 22928 h 637922"/>
              <a:gd name="connsiteX5" fmla="*/ 4094570 w 4507263"/>
              <a:gd name="connsiteY5" fmla="*/ 295487 h 637922"/>
              <a:gd name="connsiteX6" fmla="*/ 4507263 w 4507263"/>
              <a:gd name="connsiteY6" fmla="*/ 637922 h 637922"/>
              <a:gd name="connsiteX0" fmla="*/ 0 w 4507263"/>
              <a:gd name="connsiteY0" fmla="*/ 621738 h 637922"/>
              <a:gd name="connsiteX1" fmla="*/ 307497 w 4507263"/>
              <a:gd name="connsiteY1" fmla="*/ 387069 h 637922"/>
              <a:gd name="connsiteX2" fmla="*/ 574534 w 4507263"/>
              <a:gd name="connsiteY2" fmla="*/ 63388 h 637922"/>
              <a:gd name="connsiteX3" fmla="*/ 1294725 w 4507263"/>
              <a:gd name="connsiteY3" fmla="*/ 6743 h 637922"/>
              <a:gd name="connsiteX4" fmla="*/ 3544311 w 4507263"/>
              <a:gd name="connsiteY4" fmla="*/ 22928 h 637922"/>
              <a:gd name="connsiteX5" fmla="*/ 4110754 w 4507263"/>
              <a:gd name="connsiteY5" fmla="*/ 395161 h 637922"/>
              <a:gd name="connsiteX6" fmla="*/ 4507263 w 4507263"/>
              <a:gd name="connsiteY6" fmla="*/ 637922 h 6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7263" h="637922">
                <a:moveTo>
                  <a:pt x="0" y="621738"/>
                </a:moveTo>
                <a:cubicBezTo>
                  <a:pt x="105870" y="550932"/>
                  <a:pt x="211741" y="480127"/>
                  <a:pt x="307497" y="387069"/>
                </a:cubicBezTo>
                <a:cubicBezTo>
                  <a:pt x="403253" y="294011"/>
                  <a:pt x="409996" y="126776"/>
                  <a:pt x="574534" y="63388"/>
                </a:cubicBezTo>
                <a:cubicBezTo>
                  <a:pt x="739072" y="0"/>
                  <a:pt x="1294725" y="6743"/>
                  <a:pt x="1294725" y="6743"/>
                </a:cubicBezTo>
                <a:lnTo>
                  <a:pt x="3544311" y="22928"/>
                </a:lnTo>
                <a:cubicBezTo>
                  <a:pt x="4020392" y="59342"/>
                  <a:pt x="3917894" y="365491"/>
                  <a:pt x="4110754" y="395161"/>
                </a:cubicBezTo>
                <a:cubicBezTo>
                  <a:pt x="4271246" y="497660"/>
                  <a:pt x="4409484" y="482824"/>
                  <a:pt x="4507263" y="63792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detection algorithm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>
          <a:xfrm>
            <a:off x="370800" y="1794042"/>
            <a:ext cx="4164624" cy="4471586"/>
          </a:xfrm>
        </p:spPr>
        <p:txBody>
          <a:bodyPr/>
          <a:lstStyle/>
          <a:p>
            <a:pPr lvl="1"/>
            <a:r>
              <a:rPr lang="en-US" dirty="0" smtClean="0"/>
              <a:t>Models</a:t>
            </a:r>
          </a:p>
          <a:p>
            <a:pPr lvl="2"/>
            <a:r>
              <a:rPr lang="en-US" dirty="0" smtClean="0"/>
              <a:t>CAD-Model of the Press and the components</a:t>
            </a:r>
          </a:p>
          <a:p>
            <a:pPr lvl="2"/>
            <a:r>
              <a:rPr lang="en-US" dirty="0" smtClean="0"/>
              <a:t>Volume Model of the vibrating part (maximal volume)</a:t>
            </a:r>
          </a:p>
          <a:p>
            <a:pPr lvl="2"/>
            <a:r>
              <a:rPr lang="en-US" dirty="0" smtClean="0"/>
              <a:t>Identification of collision relevant objects (allowed approximation or unwanted interaction)</a:t>
            </a:r>
          </a:p>
          <a:p>
            <a:pPr lvl="1"/>
            <a:r>
              <a:rPr lang="en-US" dirty="0" smtClean="0"/>
              <a:t>Algorithm</a:t>
            </a:r>
          </a:p>
          <a:p>
            <a:pPr lvl="2"/>
            <a:r>
              <a:rPr lang="en-US" dirty="0" smtClean="0"/>
              <a:t>continuous  (bodies in motion)</a:t>
            </a:r>
          </a:p>
          <a:p>
            <a:pPr lvl="2"/>
            <a:r>
              <a:rPr lang="en-US" dirty="0" smtClean="0"/>
              <a:t>discreet (bodies at one time)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08090"/>
              </a:clrFrom>
              <a:clrTo>
                <a:srgbClr val="708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3903" y="1794042"/>
            <a:ext cx="2669220" cy="22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29"/>
          <p:cNvSpPr txBox="1"/>
          <p:nvPr/>
        </p:nvSpPr>
        <p:spPr>
          <a:xfrm>
            <a:off x="5560487" y="4039095"/>
            <a:ext cx="3211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CAD models of a roof and the forming dies</a:t>
            </a:r>
            <a:endParaRPr lang="en-US" sz="11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 l="50353" t="27631" r="23977" b="45119"/>
          <a:stretch>
            <a:fillRect/>
          </a:stretch>
        </p:blipFill>
        <p:spPr bwMode="auto">
          <a:xfrm>
            <a:off x="5974015" y="4615174"/>
            <a:ext cx="2511086" cy="99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feld 31"/>
          <p:cNvSpPr txBox="1"/>
          <p:nvPr/>
        </p:nvSpPr>
        <p:spPr>
          <a:xfrm>
            <a:off x="5560487" y="5780844"/>
            <a:ext cx="3211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Volume of the vibrating part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Tooling optimization</a:t>
            </a:r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Variants</a:t>
            </a:r>
          </a:p>
          <a:p>
            <a:pPr lvl="2"/>
            <a:r>
              <a:rPr lang="en-US" sz="1200" dirty="0" smtClean="0"/>
              <a:t>Number of cups</a:t>
            </a:r>
          </a:p>
          <a:p>
            <a:pPr lvl="2"/>
            <a:r>
              <a:rPr lang="en-US" sz="1200" dirty="0" smtClean="0"/>
              <a:t>cup Position</a:t>
            </a:r>
          </a:p>
          <a:p>
            <a:pPr lvl="2"/>
            <a:r>
              <a:rPr lang="en-US" sz="1200" dirty="0" smtClean="0"/>
              <a:t>Cup Properties (stiffness, diameter, height)</a:t>
            </a:r>
          </a:p>
          <a:p>
            <a:pPr lvl="1"/>
            <a:r>
              <a:rPr lang="en-US" dirty="0" smtClean="0"/>
              <a:t>Minimal Oscillation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Evolutionary Computation</a:t>
            </a:r>
          </a:p>
          <a:p>
            <a:pPr lvl="2"/>
            <a:r>
              <a:rPr lang="en-US" sz="1200" dirty="0" smtClean="0"/>
              <a:t>Definition of feasible start positions or exploratory areas</a:t>
            </a:r>
          </a:p>
          <a:p>
            <a:pPr lvl="2"/>
            <a:r>
              <a:rPr lang="en-US" sz="1200" dirty="0" smtClean="0"/>
              <a:t>Exploration of the defined areas with a genetic algorithm</a:t>
            </a:r>
          </a:p>
          <a:p>
            <a:pPr lvl="1"/>
            <a:r>
              <a:rPr lang="en-US" dirty="0" smtClean="0"/>
              <a:t>Mathematical Optimization problem</a:t>
            </a:r>
          </a:p>
          <a:p>
            <a:pPr lvl="2"/>
            <a:r>
              <a:rPr lang="en-US" sz="1200" dirty="0" smtClean="0"/>
              <a:t>Deformation contour definition</a:t>
            </a:r>
          </a:p>
          <a:p>
            <a:pPr lvl="2"/>
            <a:r>
              <a:rPr lang="en-US" sz="1200" dirty="0" smtClean="0"/>
              <a:t>N – Simulations with different parameters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4669403" y="4165020"/>
            <a:ext cx="350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Optimization study from Volkswagen GmbH</a:t>
            </a:r>
            <a:endParaRPr lang="en-US" sz="1100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4525433" y="2243064"/>
            <a:ext cx="4246427" cy="1935916"/>
            <a:chOff x="4244430" y="1960310"/>
            <a:chExt cx="4246427" cy="193591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574588" y="3545313"/>
              <a:ext cx="835915" cy="350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8202" y="1971304"/>
              <a:ext cx="1114946" cy="172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673893">
              <a:off x="4244430" y="1960310"/>
              <a:ext cx="1658586" cy="1840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Left"/>
              <a:lightRig rig="threePt" dir="t"/>
            </a:scene3d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64726" y="1971305"/>
              <a:ext cx="1138621" cy="1721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Gruppieren 37"/>
            <p:cNvGrpSpPr/>
            <p:nvPr/>
          </p:nvGrpSpPr>
          <p:grpSpPr>
            <a:xfrm>
              <a:off x="7538735" y="1971304"/>
              <a:ext cx="952122" cy="1721923"/>
              <a:chOff x="4272401" y="4163792"/>
              <a:chExt cx="952122" cy="1721923"/>
            </a:xfrm>
          </p:grpSpPr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72401" y="4163792"/>
                <a:ext cx="952122" cy="1721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Ellipse 32"/>
              <p:cNvSpPr/>
              <p:nvPr/>
            </p:nvSpPr>
            <p:spPr>
              <a:xfrm>
                <a:off x="4793672" y="4622647"/>
                <a:ext cx="78864" cy="788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4676180" y="4606662"/>
                <a:ext cx="78864" cy="788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4584528" y="4788899"/>
                <a:ext cx="78864" cy="788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4623960" y="5371301"/>
                <a:ext cx="78864" cy="788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4793672" y="5371301"/>
                <a:ext cx="78864" cy="788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336" y="4938814"/>
            <a:ext cx="3129266" cy="73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feld 30"/>
          <p:cNvSpPr txBox="1"/>
          <p:nvPr/>
        </p:nvSpPr>
        <p:spPr>
          <a:xfrm>
            <a:off x="4669403" y="5671520"/>
            <a:ext cx="350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Formalization of the optimization Problem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optimization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</a:p>
          <a:p>
            <a:pPr lvl="1"/>
            <a:r>
              <a:rPr lang="en-US" dirty="0" smtClean="0"/>
              <a:t>Maximal number of strokes per minute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Find the optimal curve for Press-Stroke and Transfer</a:t>
            </a:r>
          </a:p>
          <a:p>
            <a:pPr lvl="1"/>
            <a:r>
              <a:rPr lang="en-US" dirty="0" smtClean="0"/>
              <a:t>Stroke - curve</a:t>
            </a:r>
          </a:p>
          <a:p>
            <a:pPr lvl="2"/>
            <a:r>
              <a:rPr lang="en-US" dirty="0" smtClean="0"/>
              <a:t>Forming quality</a:t>
            </a:r>
          </a:p>
          <a:p>
            <a:pPr lvl="1"/>
            <a:r>
              <a:rPr lang="en-US" dirty="0" smtClean="0"/>
              <a:t>Transfer – curve</a:t>
            </a:r>
          </a:p>
          <a:p>
            <a:pPr lvl="2"/>
            <a:r>
              <a:rPr lang="en-US" dirty="0" smtClean="0"/>
              <a:t>Transfer quality</a:t>
            </a:r>
          </a:p>
          <a:p>
            <a:pPr lvl="1"/>
            <a:r>
              <a:rPr lang="en-US" dirty="0" smtClean="0"/>
              <a:t>Coupled Optimization Algorithm</a:t>
            </a:r>
          </a:p>
          <a:p>
            <a:pPr lvl="2"/>
            <a:r>
              <a:rPr lang="en-US" dirty="0" smtClean="0"/>
              <a:t>Collision detection, Deformation calculation, </a:t>
            </a:r>
            <a:r>
              <a:rPr lang="en-US" dirty="0" smtClean="0"/>
              <a:t>Tooling Optimization, …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feld 75"/>
          <p:cNvSpPr txBox="1"/>
          <p:nvPr/>
        </p:nvSpPr>
        <p:spPr>
          <a:xfrm>
            <a:off x="5271257" y="5152811"/>
            <a:ext cx="1500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Transfer - Curve</a:t>
            </a:r>
            <a:endParaRPr lang="en-US" sz="11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963" y="1794042"/>
            <a:ext cx="2180224" cy="16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963" y="3661090"/>
            <a:ext cx="2712578" cy="149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feld 31"/>
          <p:cNvSpPr txBox="1"/>
          <p:nvPr/>
        </p:nvSpPr>
        <p:spPr>
          <a:xfrm>
            <a:off x="5271257" y="3268675"/>
            <a:ext cx="1500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Stroke - Curve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DPP-18 Datendefinitionen</a:t>
            </a:r>
            <a:endParaRPr lang="de-DE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386206" y="2331922"/>
            <a:ext cx="5043550" cy="3818101"/>
            <a:chOff x="386206" y="2331922"/>
            <a:chExt cx="5043550" cy="3818101"/>
          </a:xfrm>
        </p:grpSpPr>
        <p:cxnSp>
          <p:nvCxnSpPr>
            <p:cNvPr id="5" name="Gerade Verbindung mit Pfeil 4"/>
            <p:cNvCxnSpPr/>
            <p:nvPr/>
          </p:nvCxnSpPr>
          <p:spPr>
            <a:xfrm flipV="1">
              <a:off x="1053328" y="2612339"/>
              <a:ext cx="0" cy="31683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1053328" y="5780691"/>
              <a:ext cx="43764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386206" y="2331922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v[m/s]</a:t>
              </a:r>
              <a:endParaRPr lang="de-DE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659282" y="5780691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t[m]</a:t>
              </a:r>
              <a:endParaRPr lang="de-DE" dirty="0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1364359" y="3065977"/>
              <a:ext cx="3294923" cy="2570698"/>
            </a:xfrm>
            <a:custGeom>
              <a:avLst/>
              <a:gdLst>
                <a:gd name="connsiteX0" fmla="*/ 0 w 2581360"/>
                <a:gd name="connsiteY0" fmla="*/ 0 h 2334552"/>
                <a:gd name="connsiteX1" fmla="*/ 1383738 w 2581360"/>
                <a:gd name="connsiteY1" fmla="*/ 2314322 h 2334552"/>
                <a:gd name="connsiteX2" fmla="*/ 2581360 w 2581360"/>
                <a:gd name="connsiteY2" fmla="*/ 121380 h 2334552"/>
                <a:gd name="connsiteX0" fmla="*/ 109242 w 2690602"/>
                <a:gd name="connsiteY0" fmla="*/ 94407 h 2437051"/>
                <a:gd name="connsiteX1" fmla="*/ 230623 w 2690602"/>
                <a:gd name="connsiteY1" fmla="*/ 385720 h 2437051"/>
                <a:gd name="connsiteX2" fmla="*/ 1492980 w 2690602"/>
                <a:gd name="connsiteY2" fmla="*/ 2408729 h 2437051"/>
                <a:gd name="connsiteX3" fmla="*/ 2690602 w 2690602"/>
                <a:gd name="connsiteY3" fmla="*/ 215787 h 2437051"/>
                <a:gd name="connsiteX0" fmla="*/ 109242 w 2768825"/>
                <a:gd name="connsiteY0" fmla="*/ 94407 h 2442446"/>
                <a:gd name="connsiteX1" fmla="*/ 230623 w 2768825"/>
                <a:gd name="connsiteY1" fmla="*/ 385720 h 2442446"/>
                <a:gd name="connsiteX2" fmla="*/ 1492980 w 2768825"/>
                <a:gd name="connsiteY2" fmla="*/ 2408729 h 2442446"/>
                <a:gd name="connsiteX3" fmla="*/ 2569221 w 2768825"/>
                <a:gd name="connsiteY3" fmla="*/ 588022 h 2442446"/>
                <a:gd name="connsiteX4" fmla="*/ 2690602 w 2768825"/>
                <a:gd name="connsiteY4" fmla="*/ 215787 h 2442446"/>
                <a:gd name="connsiteX0" fmla="*/ 109242 w 2768825"/>
                <a:gd name="connsiteY0" fmla="*/ 94407 h 2442446"/>
                <a:gd name="connsiteX1" fmla="*/ 230623 w 2768825"/>
                <a:gd name="connsiteY1" fmla="*/ 385720 h 2442446"/>
                <a:gd name="connsiteX2" fmla="*/ 1492980 w 2768825"/>
                <a:gd name="connsiteY2" fmla="*/ 2408729 h 2442446"/>
                <a:gd name="connsiteX3" fmla="*/ 2569221 w 2768825"/>
                <a:gd name="connsiteY3" fmla="*/ 588022 h 2442446"/>
                <a:gd name="connsiteX4" fmla="*/ 2690602 w 2768825"/>
                <a:gd name="connsiteY4" fmla="*/ 215787 h 2442446"/>
                <a:gd name="connsiteX0" fmla="*/ 109242 w 3356846"/>
                <a:gd name="connsiteY0" fmla="*/ 234670 h 2582709"/>
                <a:gd name="connsiteX1" fmla="*/ 230623 w 3356846"/>
                <a:gd name="connsiteY1" fmla="*/ 525983 h 2582709"/>
                <a:gd name="connsiteX2" fmla="*/ 1492980 w 3356846"/>
                <a:gd name="connsiteY2" fmla="*/ 2548992 h 2582709"/>
                <a:gd name="connsiteX3" fmla="*/ 2569221 w 3356846"/>
                <a:gd name="connsiteY3" fmla="*/ 728285 h 2582709"/>
                <a:gd name="connsiteX4" fmla="*/ 3356846 w 3356846"/>
                <a:gd name="connsiteY4" fmla="*/ 0 h 2582709"/>
                <a:gd name="connsiteX0" fmla="*/ 129472 w 3377076"/>
                <a:gd name="connsiteY0" fmla="*/ 234670 h 2582709"/>
                <a:gd name="connsiteX1" fmla="*/ 20230 w 3377076"/>
                <a:gd name="connsiteY1" fmla="*/ 299407 h 2582709"/>
                <a:gd name="connsiteX2" fmla="*/ 250853 w 3377076"/>
                <a:gd name="connsiteY2" fmla="*/ 525983 h 2582709"/>
                <a:gd name="connsiteX3" fmla="*/ 1513210 w 3377076"/>
                <a:gd name="connsiteY3" fmla="*/ 2548992 h 2582709"/>
                <a:gd name="connsiteX4" fmla="*/ 2589451 w 3377076"/>
                <a:gd name="connsiteY4" fmla="*/ 728285 h 2582709"/>
                <a:gd name="connsiteX5" fmla="*/ 3377076 w 3377076"/>
                <a:gd name="connsiteY5" fmla="*/ 0 h 2582709"/>
                <a:gd name="connsiteX0" fmla="*/ 0 w 3869328"/>
                <a:gd name="connsiteY0" fmla="*/ 0 h 2582709"/>
                <a:gd name="connsiteX1" fmla="*/ 512482 w 3869328"/>
                <a:gd name="connsiteY1" fmla="*/ 299407 h 2582709"/>
                <a:gd name="connsiteX2" fmla="*/ 743105 w 3869328"/>
                <a:gd name="connsiteY2" fmla="*/ 525983 h 2582709"/>
                <a:gd name="connsiteX3" fmla="*/ 2005462 w 3869328"/>
                <a:gd name="connsiteY3" fmla="*/ 2548992 h 2582709"/>
                <a:gd name="connsiteX4" fmla="*/ 3081703 w 3869328"/>
                <a:gd name="connsiteY4" fmla="*/ 728285 h 2582709"/>
                <a:gd name="connsiteX5" fmla="*/ 3869328 w 3869328"/>
                <a:gd name="connsiteY5" fmla="*/ 0 h 2582709"/>
                <a:gd name="connsiteX0" fmla="*/ 0 w 3869328"/>
                <a:gd name="connsiteY0" fmla="*/ 0 h 2582709"/>
                <a:gd name="connsiteX1" fmla="*/ 743105 w 3869328"/>
                <a:gd name="connsiteY1" fmla="*/ 525983 h 2582709"/>
                <a:gd name="connsiteX2" fmla="*/ 2005462 w 3869328"/>
                <a:gd name="connsiteY2" fmla="*/ 2548992 h 2582709"/>
                <a:gd name="connsiteX3" fmla="*/ 3081703 w 3869328"/>
                <a:gd name="connsiteY3" fmla="*/ 728285 h 2582709"/>
                <a:gd name="connsiteX4" fmla="*/ 3869328 w 3869328"/>
                <a:gd name="connsiteY4" fmla="*/ 0 h 2582709"/>
                <a:gd name="connsiteX0" fmla="*/ 0 w 3558297"/>
                <a:gd name="connsiteY0" fmla="*/ 0 h 2582709"/>
                <a:gd name="connsiteX1" fmla="*/ 432074 w 3558297"/>
                <a:gd name="connsiteY1" fmla="*/ 525983 h 2582709"/>
                <a:gd name="connsiteX2" fmla="*/ 1694431 w 3558297"/>
                <a:gd name="connsiteY2" fmla="*/ 2548992 h 2582709"/>
                <a:gd name="connsiteX3" fmla="*/ 2770672 w 3558297"/>
                <a:gd name="connsiteY3" fmla="*/ 728285 h 2582709"/>
                <a:gd name="connsiteX4" fmla="*/ 3558297 w 3558297"/>
                <a:gd name="connsiteY4" fmla="*/ 0 h 2582709"/>
                <a:gd name="connsiteX0" fmla="*/ 0 w 3558297"/>
                <a:gd name="connsiteY0" fmla="*/ 0 h 2582709"/>
                <a:gd name="connsiteX1" fmla="*/ 432074 w 3558297"/>
                <a:gd name="connsiteY1" fmla="*/ 525983 h 2582709"/>
                <a:gd name="connsiteX2" fmla="*/ 1694431 w 3558297"/>
                <a:gd name="connsiteY2" fmla="*/ 2548992 h 2582709"/>
                <a:gd name="connsiteX3" fmla="*/ 2770672 w 3558297"/>
                <a:gd name="connsiteY3" fmla="*/ 728285 h 2582709"/>
                <a:gd name="connsiteX4" fmla="*/ 3558297 w 3558297"/>
                <a:gd name="connsiteY4" fmla="*/ 0 h 2582709"/>
                <a:gd name="connsiteX0" fmla="*/ 0 w 3558297"/>
                <a:gd name="connsiteY0" fmla="*/ 0 h 2582709"/>
                <a:gd name="connsiteX1" fmla="*/ 0 w 3558297"/>
                <a:gd name="connsiteY1" fmla="*/ 0 h 2582709"/>
                <a:gd name="connsiteX2" fmla="*/ 432074 w 3558297"/>
                <a:gd name="connsiteY2" fmla="*/ 525983 h 2582709"/>
                <a:gd name="connsiteX3" fmla="*/ 1694431 w 3558297"/>
                <a:gd name="connsiteY3" fmla="*/ 2548992 h 2582709"/>
                <a:gd name="connsiteX4" fmla="*/ 2770672 w 3558297"/>
                <a:gd name="connsiteY4" fmla="*/ 728285 h 2582709"/>
                <a:gd name="connsiteX5" fmla="*/ 3558297 w 3558297"/>
                <a:gd name="connsiteY5" fmla="*/ 0 h 2582709"/>
                <a:gd name="connsiteX0" fmla="*/ 0 w 3558297"/>
                <a:gd name="connsiteY0" fmla="*/ 0 h 2588104"/>
                <a:gd name="connsiteX1" fmla="*/ 0 w 3558297"/>
                <a:gd name="connsiteY1" fmla="*/ 0 h 2588104"/>
                <a:gd name="connsiteX2" fmla="*/ 626283 w 3558297"/>
                <a:gd name="connsiteY2" fmla="*/ 493615 h 2588104"/>
                <a:gd name="connsiteX3" fmla="*/ 1694431 w 3558297"/>
                <a:gd name="connsiteY3" fmla="*/ 2548992 h 2588104"/>
                <a:gd name="connsiteX4" fmla="*/ 2770672 w 3558297"/>
                <a:gd name="connsiteY4" fmla="*/ 728285 h 2588104"/>
                <a:gd name="connsiteX5" fmla="*/ 3558297 w 3558297"/>
                <a:gd name="connsiteY5" fmla="*/ 0 h 2588104"/>
                <a:gd name="connsiteX0" fmla="*/ 0 w 3558297"/>
                <a:gd name="connsiteY0" fmla="*/ 0 h 2581360"/>
                <a:gd name="connsiteX1" fmla="*/ 0 w 3558297"/>
                <a:gd name="connsiteY1" fmla="*/ 0 h 2581360"/>
                <a:gd name="connsiteX2" fmla="*/ 626283 w 3558297"/>
                <a:gd name="connsiteY2" fmla="*/ 493615 h 2581360"/>
                <a:gd name="connsiteX3" fmla="*/ 1694431 w 3558297"/>
                <a:gd name="connsiteY3" fmla="*/ 2548992 h 2581360"/>
                <a:gd name="connsiteX4" fmla="*/ 2576463 w 3558297"/>
                <a:gd name="connsiteY4" fmla="*/ 687825 h 2581360"/>
                <a:gd name="connsiteX5" fmla="*/ 3558297 w 3558297"/>
                <a:gd name="connsiteY5" fmla="*/ 0 h 2581360"/>
                <a:gd name="connsiteX0" fmla="*/ 0 w 3558297"/>
                <a:gd name="connsiteY0" fmla="*/ 0 h 2758615"/>
                <a:gd name="connsiteX1" fmla="*/ 0 w 3558297"/>
                <a:gd name="connsiteY1" fmla="*/ 0 h 2758615"/>
                <a:gd name="connsiteX2" fmla="*/ 626283 w 3558297"/>
                <a:gd name="connsiteY2" fmla="*/ 493615 h 2758615"/>
                <a:gd name="connsiteX3" fmla="*/ 1265553 w 3558297"/>
                <a:gd name="connsiteY3" fmla="*/ 1945563 h 2758615"/>
                <a:gd name="connsiteX4" fmla="*/ 1694431 w 3558297"/>
                <a:gd name="connsiteY4" fmla="*/ 2548992 h 2758615"/>
                <a:gd name="connsiteX5" fmla="*/ 2576463 w 3558297"/>
                <a:gd name="connsiteY5" fmla="*/ 687825 h 2758615"/>
                <a:gd name="connsiteX6" fmla="*/ 3558297 w 3558297"/>
                <a:gd name="connsiteY6" fmla="*/ 0 h 2758615"/>
                <a:gd name="connsiteX0" fmla="*/ 0 w 3558297"/>
                <a:gd name="connsiteY0" fmla="*/ 0 h 2553038"/>
                <a:gd name="connsiteX1" fmla="*/ 0 w 3558297"/>
                <a:gd name="connsiteY1" fmla="*/ 0 h 2553038"/>
                <a:gd name="connsiteX2" fmla="*/ 626283 w 3558297"/>
                <a:gd name="connsiteY2" fmla="*/ 493615 h 2553038"/>
                <a:gd name="connsiteX3" fmla="*/ 1265553 w 3558297"/>
                <a:gd name="connsiteY3" fmla="*/ 1945563 h 2553038"/>
                <a:gd name="connsiteX4" fmla="*/ 1694431 w 3558297"/>
                <a:gd name="connsiteY4" fmla="*/ 2548992 h 2553038"/>
                <a:gd name="connsiteX5" fmla="*/ 1985744 w 3558297"/>
                <a:gd name="connsiteY5" fmla="*/ 1969839 h 2553038"/>
                <a:gd name="connsiteX6" fmla="*/ 2576463 w 3558297"/>
                <a:gd name="connsiteY6" fmla="*/ 687825 h 2553038"/>
                <a:gd name="connsiteX7" fmla="*/ 3558297 w 3558297"/>
                <a:gd name="connsiteY7" fmla="*/ 0 h 2553038"/>
                <a:gd name="connsiteX0" fmla="*/ 0 w 3558297"/>
                <a:gd name="connsiteY0" fmla="*/ 0 h 2553038"/>
                <a:gd name="connsiteX1" fmla="*/ 0 w 3558297"/>
                <a:gd name="connsiteY1" fmla="*/ 0 h 2553038"/>
                <a:gd name="connsiteX2" fmla="*/ 626283 w 3558297"/>
                <a:gd name="connsiteY2" fmla="*/ 493615 h 2553038"/>
                <a:gd name="connsiteX3" fmla="*/ 1265553 w 3558297"/>
                <a:gd name="connsiteY3" fmla="*/ 1945563 h 2553038"/>
                <a:gd name="connsiteX4" fmla="*/ 1694431 w 3558297"/>
                <a:gd name="connsiteY4" fmla="*/ 2548992 h 2553038"/>
                <a:gd name="connsiteX5" fmla="*/ 1985744 w 3558297"/>
                <a:gd name="connsiteY5" fmla="*/ 1969839 h 2553038"/>
                <a:gd name="connsiteX6" fmla="*/ 2576463 w 3558297"/>
                <a:gd name="connsiteY6" fmla="*/ 687825 h 2553038"/>
                <a:gd name="connsiteX7" fmla="*/ 3558297 w 3558297"/>
                <a:gd name="connsiteY7" fmla="*/ 0 h 2553038"/>
                <a:gd name="connsiteX0" fmla="*/ 0 w 3558297"/>
                <a:gd name="connsiteY0" fmla="*/ 0 h 2548992"/>
                <a:gd name="connsiteX1" fmla="*/ 0 w 3558297"/>
                <a:gd name="connsiteY1" fmla="*/ 0 h 2548992"/>
                <a:gd name="connsiteX2" fmla="*/ 626283 w 3558297"/>
                <a:gd name="connsiteY2" fmla="*/ 493615 h 2548992"/>
                <a:gd name="connsiteX3" fmla="*/ 1265553 w 3558297"/>
                <a:gd name="connsiteY3" fmla="*/ 1945563 h 2548992"/>
                <a:gd name="connsiteX4" fmla="*/ 1694431 w 3558297"/>
                <a:gd name="connsiteY4" fmla="*/ 2548992 h 2548992"/>
                <a:gd name="connsiteX5" fmla="*/ 1985744 w 3558297"/>
                <a:gd name="connsiteY5" fmla="*/ 1969839 h 2548992"/>
                <a:gd name="connsiteX6" fmla="*/ 2576463 w 3558297"/>
                <a:gd name="connsiteY6" fmla="*/ 687825 h 2548992"/>
                <a:gd name="connsiteX7" fmla="*/ 3558297 w 3558297"/>
                <a:gd name="connsiteY7" fmla="*/ 0 h 2548992"/>
                <a:gd name="connsiteX0" fmla="*/ 0 w 3558297"/>
                <a:gd name="connsiteY0" fmla="*/ 0 h 2548992"/>
                <a:gd name="connsiteX1" fmla="*/ 0 w 3558297"/>
                <a:gd name="connsiteY1" fmla="*/ 0 h 2548992"/>
                <a:gd name="connsiteX2" fmla="*/ 626283 w 3558297"/>
                <a:gd name="connsiteY2" fmla="*/ 493615 h 2548992"/>
                <a:gd name="connsiteX3" fmla="*/ 1265553 w 3558297"/>
                <a:gd name="connsiteY3" fmla="*/ 1945563 h 2548992"/>
                <a:gd name="connsiteX4" fmla="*/ 1694431 w 3558297"/>
                <a:gd name="connsiteY4" fmla="*/ 2548992 h 2548992"/>
                <a:gd name="connsiteX5" fmla="*/ 1985744 w 3558297"/>
                <a:gd name="connsiteY5" fmla="*/ 1969839 h 2548992"/>
                <a:gd name="connsiteX6" fmla="*/ 2576463 w 3558297"/>
                <a:gd name="connsiteY6" fmla="*/ 687825 h 2548992"/>
                <a:gd name="connsiteX7" fmla="*/ 3558297 w 3558297"/>
                <a:gd name="connsiteY7" fmla="*/ 0 h 2548992"/>
                <a:gd name="connsiteX0" fmla="*/ 0 w 3558297"/>
                <a:gd name="connsiteY0" fmla="*/ 0 h 2548992"/>
                <a:gd name="connsiteX1" fmla="*/ 0 w 3558297"/>
                <a:gd name="connsiteY1" fmla="*/ 0 h 2548992"/>
                <a:gd name="connsiteX2" fmla="*/ 626283 w 3558297"/>
                <a:gd name="connsiteY2" fmla="*/ 493615 h 2548992"/>
                <a:gd name="connsiteX3" fmla="*/ 1265553 w 3558297"/>
                <a:gd name="connsiteY3" fmla="*/ 1945563 h 2548992"/>
                <a:gd name="connsiteX4" fmla="*/ 1694431 w 3558297"/>
                <a:gd name="connsiteY4" fmla="*/ 2548992 h 2548992"/>
                <a:gd name="connsiteX5" fmla="*/ 2058573 w 3558297"/>
                <a:gd name="connsiteY5" fmla="*/ 1702802 h 2548992"/>
                <a:gd name="connsiteX6" fmla="*/ 2576463 w 3558297"/>
                <a:gd name="connsiteY6" fmla="*/ 687825 h 2548992"/>
                <a:gd name="connsiteX7" fmla="*/ 3558297 w 3558297"/>
                <a:gd name="connsiteY7" fmla="*/ 0 h 2548992"/>
                <a:gd name="connsiteX0" fmla="*/ 0 w 3558297"/>
                <a:gd name="connsiteY0" fmla="*/ 0 h 2548992"/>
                <a:gd name="connsiteX1" fmla="*/ 0 w 3558297"/>
                <a:gd name="connsiteY1" fmla="*/ 0 h 2548992"/>
                <a:gd name="connsiteX2" fmla="*/ 626283 w 3558297"/>
                <a:gd name="connsiteY2" fmla="*/ 493615 h 2548992"/>
                <a:gd name="connsiteX3" fmla="*/ 1265553 w 3558297"/>
                <a:gd name="connsiteY3" fmla="*/ 1799906 h 2548992"/>
                <a:gd name="connsiteX4" fmla="*/ 1694431 w 3558297"/>
                <a:gd name="connsiteY4" fmla="*/ 2548992 h 2548992"/>
                <a:gd name="connsiteX5" fmla="*/ 2058573 w 3558297"/>
                <a:gd name="connsiteY5" fmla="*/ 1702802 h 2548992"/>
                <a:gd name="connsiteX6" fmla="*/ 2576463 w 3558297"/>
                <a:gd name="connsiteY6" fmla="*/ 687825 h 2548992"/>
                <a:gd name="connsiteX7" fmla="*/ 3558297 w 3558297"/>
                <a:gd name="connsiteY7" fmla="*/ 0 h 2548992"/>
                <a:gd name="connsiteX0" fmla="*/ 0 w 3558297"/>
                <a:gd name="connsiteY0" fmla="*/ 0 h 2548992"/>
                <a:gd name="connsiteX1" fmla="*/ 0 w 3558297"/>
                <a:gd name="connsiteY1" fmla="*/ 0 h 2548992"/>
                <a:gd name="connsiteX2" fmla="*/ 626283 w 3558297"/>
                <a:gd name="connsiteY2" fmla="*/ 493615 h 2548992"/>
                <a:gd name="connsiteX3" fmla="*/ 1314105 w 3558297"/>
                <a:gd name="connsiteY3" fmla="*/ 1791814 h 2548992"/>
                <a:gd name="connsiteX4" fmla="*/ 1694431 w 3558297"/>
                <a:gd name="connsiteY4" fmla="*/ 2548992 h 2548992"/>
                <a:gd name="connsiteX5" fmla="*/ 2058573 w 3558297"/>
                <a:gd name="connsiteY5" fmla="*/ 1702802 h 2548992"/>
                <a:gd name="connsiteX6" fmla="*/ 2576463 w 3558297"/>
                <a:gd name="connsiteY6" fmla="*/ 687825 h 2548992"/>
                <a:gd name="connsiteX7" fmla="*/ 3558297 w 3558297"/>
                <a:gd name="connsiteY7" fmla="*/ 0 h 2548992"/>
                <a:gd name="connsiteX0" fmla="*/ 0 w 3558297"/>
                <a:gd name="connsiteY0" fmla="*/ 93636 h 2642628"/>
                <a:gd name="connsiteX1" fmla="*/ 0 w 3558297"/>
                <a:gd name="connsiteY1" fmla="*/ 93636 h 2642628"/>
                <a:gd name="connsiteX2" fmla="*/ 393778 w 3558297"/>
                <a:gd name="connsiteY2" fmla="*/ 424832 h 2642628"/>
                <a:gd name="connsiteX3" fmla="*/ 1314105 w 3558297"/>
                <a:gd name="connsiteY3" fmla="*/ 1885450 h 2642628"/>
                <a:gd name="connsiteX4" fmla="*/ 1694431 w 3558297"/>
                <a:gd name="connsiteY4" fmla="*/ 2642628 h 2642628"/>
                <a:gd name="connsiteX5" fmla="*/ 2058573 w 3558297"/>
                <a:gd name="connsiteY5" fmla="*/ 1796438 h 2642628"/>
                <a:gd name="connsiteX6" fmla="*/ 2576463 w 3558297"/>
                <a:gd name="connsiteY6" fmla="*/ 781461 h 2642628"/>
                <a:gd name="connsiteX7" fmla="*/ 3558297 w 3558297"/>
                <a:gd name="connsiteY7" fmla="*/ 93636 h 2642628"/>
                <a:gd name="connsiteX0" fmla="*/ 0 w 3558297"/>
                <a:gd name="connsiteY0" fmla="*/ 93636 h 2642628"/>
                <a:gd name="connsiteX1" fmla="*/ 0 w 3558297"/>
                <a:gd name="connsiteY1" fmla="*/ 93636 h 2642628"/>
                <a:gd name="connsiteX2" fmla="*/ 393778 w 3558297"/>
                <a:gd name="connsiteY2" fmla="*/ 424832 h 2642628"/>
                <a:gd name="connsiteX3" fmla="*/ 751199 w 3558297"/>
                <a:gd name="connsiteY3" fmla="*/ 2077403 h 2642628"/>
                <a:gd name="connsiteX4" fmla="*/ 1694431 w 3558297"/>
                <a:gd name="connsiteY4" fmla="*/ 2642628 h 2642628"/>
                <a:gd name="connsiteX5" fmla="*/ 2058573 w 3558297"/>
                <a:gd name="connsiteY5" fmla="*/ 1796438 h 2642628"/>
                <a:gd name="connsiteX6" fmla="*/ 2576463 w 3558297"/>
                <a:gd name="connsiteY6" fmla="*/ 781461 h 2642628"/>
                <a:gd name="connsiteX7" fmla="*/ 3558297 w 3558297"/>
                <a:gd name="connsiteY7" fmla="*/ 93636 h 2642628"/>
                <a:gd name="connsiteX0" fmla="*/ 0 w 3558297"/>
                <a:gd name="connsiteY0" fmla="*/ 93636 h 2642628"/>
                <a:gd name="connsiteX1" fmla="*/ 0 w 3558297"/>
                <a:gd name="connsiteY1" fmla="*/ 93636 h 2642628"/>
                <a:gd name="connsiteX2" fmla="*/ 393778 w 3558297"/>
                <a:gd name="connsiteY2" fmla="*/ 424832 h 2642628"/>
                <a:gd name="connsiteX3" fmla="*/ 751199 w 3558297"/>
                <a:gd name="connsiteY3" fmla="*/ 2077403 h 2642628"/>
                <a:gd name="connsiteX4" fmla="*/ 1388505 w 3558297"/>
                <a:gd name="connsiteY4" fmla="*/ 2642628 h 2642628"/>
                <a:gd name="connsiteX5" fmla="*/ 2058573 w 3558297"/>
                <a:gd name="connsiteY5" fmla="*/ 1796438 h 2642628"/>
                <a:gd name="connsiteX6" fmla="*/ 2576463 w 3558297"/>
                <a:gd name="connsiteY6" fmla="*/ 781461 h 2642628"/>
                <a:gd name="connsiteX7" fmla="*/ 3558297 w 3558297"/>
                <a:gd name="connsiteY7" fmla="*/ 93636 h 2642628"/>
                <a:gd name="connsiteX0" fmla="*/ 0 w 3558297"/>
                <a:gd name="connsiteY0" fmla="*/ 93636 h 2642628"/>
                <a:gd name="connsiteX1" fmla="*/ 0 w 3558297"/>
                <a:gd name="connsiteY1" fmla="*/ 93636 h 2642628"/>
                <a:gd name="connsiteX2" fmla="*/ 393778 w 3558297"/>
                <a:gd name="connsiteY2" fmla="*/ 424832 h 2642628"/>
                <a:gd name="connsiteX3" fmla="*/ 751199 w 3558297"/>
                <a:gd name="connsiteY3" fmla="*/ 2077403 h 2642628"/>
                <a:gd name="connsiteX4" fmla="*/ 1388505 w 3558297"/>
                <a:gd name="connsiteY4" fmla="*/ 2642628 h 2642628"/>
                <a:gd name="connsiteX5" fmla="*/ 1923966 w 3558297"/>
                <a:gd name="connsiteY5" fmla="*/ 1796439 h 2642628"/>
                <a:gd name="connsiteX6" fmla="*/ 2576463 w 3558297"/>
                <a:gd name="connsiteY6" fmla="*/ 781461 h 2642628"/>
                <a:gd name="connsiteX7" fmla="*/ 3558297 w 3558297"/>
                <a:gd name="connsiteY7" fmla="*/ 93636 h 2642628"/>
                <a:gd name="connsiteX0" fmla="*/ 0 w 3558297"/>
                <a:gd name="connsiteY0" fmla="*/ 93636 h 2642628"/>
                <a:gd name="connsiteX1" fmla="*/ 0 w 3558297"/>
                <a:gd name="connsiteY1" fmla="*/ 93636 h 2642628"/>
                <a:gd name="connsiteX2" fmla="*/ 393778 w 3558297"/>
                <a:gd name="connsiteY2" fmla="*/ 424832 h 2642628"/>
                <a:gd name="connsiteX3" fmla="*/ 751199 w 3558297"/>
                <a:gd name="connsiteY3" fmla="*/ 2077403 h 2642628"/>
                <a:gd name="connsiteX4" fmla="*/ 1388505 w 3558297"/>
                <a:gd name="connsiteY4" fmla="*/ 2642628 h 2642628"/>
                <a:gd name="connsiteX5" fmla="*/ 1923966 w 3558297"/>
                <a:gd name="connsiteY5" fmla="*/ 1796439 h 2642628"/>
                <a:gd name="connsiteX6" fmla="*/ 2307248 w 3558297"/>
                <a:gd name="connsiteY6" fmla="*/ 471387 h 2642628"/>
                <a:gd name="connsiteX7" fmla="*/ 3558297 w 3558297"/>
                <a:gd name="connsiteY7" fmla="*/ 93636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2077403 h 2642628"/>
                <a:gd name="connsiteX4" fmla="*/ 1388505 w 2807116"/>
                <a:gd name="connsiteY4" fmla="*/ 2642628 h 2642628"/>
                <a:gd name="connsiteX5" fmla="*/ 1923966 w 2807116"/>
                <a:gd name="connsiteY5" fmla="*/ 1796439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2077403 h 2642628"/>
                <a:gd name="connsiteX4" fmla="*/ 1319565 w 2807116"/>
                <a:gd name="connsiteY4" fmla="*/ 2642628 h 2642628"/>
                <a:gd name="connsiteX5" fmla="*/ 1923966 w 2807116"/>
                <a:gd name="connsiteY5" fmla="*/ 1796439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2077403 h 2642628"/>
                <a:gd name="connsiteX4" fmla="*/ 1319565 w 2807116"/>
                <a:gd name="connsiteY4" fmla="*/ 2642628 h 2642628"/>
                <a:gd name="connsiteX5" fmla="*/ 1834344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696047 w 2807116"/>
                <a:gd name="connsiteY3" fmla="*/ 1944307 h 2642628"/>
                <a:gd name="connsiteX4" fmla="*/ 1319565 w 2807116"/>
                <a:gd name="connsiteY4" fmla="*/ 2642628 h 2642628"/>
                <a:gd name="connsiteX5" fmla="*/ 1834344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1935989 h 2642628"/>
                <a:gd name="connsiteX4" fmla="*/ 1319565 w 2807116"/>
                <a:gd name="connsiteY4" fmla="*/ 2642628 h 2642628"/>
                <a:gd name="connsiteX5" fmla="*/ 1834344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1935989 h 2642628"/>
                <a:gd name="connsiteX4" fmla="*/ 1319565 w 2807116"/>
                <a:gd name="connsiteY4" fmla="*/ 2642628 h 2642628"/>
                <a:gd name="connsiteX5" fmla="*/ 1834344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1935989 h 2642628"/>
                <a:gd name="connsiteX4" fmla="*/ 1319565 w 2807116"/>
                <a:gd name="connsiteY4" fmla="*/ 2642628 h 2642628"/>
                <a:gd name="connsiteX5" fmla="*/ 1834344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1935989 h 2642628"/>
                <a:gd name="connsiteX4" fmla="*/ 1319565 w 2807116"/>
                <a:gd name="connsiteY4" fmla="*/ 2642628 h 2642628"/>
                <a:gd name="connsiteX5" fmla="*/ 1758511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  <a:gd name="connsiteX0" fmla="*/ 0 w 2807116"/>
                <a:gd name="connsiteY0" fmla="*/ 93636 h 2642628"/>
                <a:gd name="connsiteX1" fmla="*/ 0 w 2807116"/>
                <a:gd name="connsiteY1" fmla="*/ 93636 h 2642628"/>
                <a:gd name="connsiteX2" fmla="*/ 393778 w 2807116"/>
                <a:gd name="connsiteY2" fmla="*/ 424832 h 2642628"/>
                <a:gd name="connsiteX3" fmla="*/ 751199 w 2807116"/>
                <a:gd name="connsiteY3" fmla="*/ 1935989 h 2642628"/>
                <a:gd name="connsiteX4" fmla="*/ 1319565 w 2807116"/>
                <a:gd name="connsiteY4" fmla="*/ 2642628 h 2642628"/>
                <a:gd name="connsiteX5" fmla="*/ 1758511 w 2807116"/>
                <a:gd name="connsiteY5" fmla="*/ 1979446 h 2642628"/>
                <a:gd name="connsiteX6" fmla="*/ 2307248 w 2807116"/>
                <a:gd name="connsiteY6" fmla="*/ 471387 h 2642628"/>
                <a:gd name="connsiteX7" fmla="*/ 2807116 w 2807116"/>
                <a:gd name="connsiteY7" fmla="*/ 0 h 264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116" h="2642628">
                  <a:moveTo>
                    <a:pt x="0" y="93636"/>
                  </a:moveTo>
                  <a:lnTo>
                    <a:pt x="0" y="93636"/>
                  </a:lnTo>
                  <a:cubicBezTo>
                    <a:pt x="72012" y="181300"/>
                    <a:pt x="111373" y="0"/>
                    <a:pt x="393778" y="424832"/>
                  </a:cubicBezTo>
                  <a:cubicBezTo>
                    <a:pt x="604703" y="749092"/>
                    <a:pt x="658947" y="1566356"/>
                    <a:pt x="751199" y="1935989"/>
                  </a:cubicBezTo>
                  <a:cubicBezTo>
                    <a:pt x="843450" y="2313940"/>
                    <a:pt x="981049" y="2638010"/>
                    <a:pt x="1319565" y="2642628"/>
                  </a:cubicBezTo>
                  <a:cubicBezTo>
                    <a:pt x="1577161" y="2605641"/>
                    <a:pt x="1660058" y="2227473"/>
                    <a:pt x="1758511" y="1979446"/>
                  </a:cubicBezTo>
                  <a:cubicBezTo>
                    <a:pt x="1829682" y="1669253"/>
                    <a:pt x="2132480" y="801295"/>
                    <a:pt x="2307248" y="471387"/>
                  </a:cubicBezTo>
                  <a:cubicBezTo>
                    <a:pt x="2482016" y="141479"/>
                    <a:pt x="2560309" y="37763"/>
                    <a:pt x="2807116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7" name="Gerade Verbindung 56"/>
            <p:cNvCxnSpPr/>
            <p:nvPr/>
          </p:nvCxnSpPr>
          <p:spPr>
            <a:xfrm>
              <a:off x="1262358" y="5154627"/>
              <a:ext cx="39893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1364359" y="526127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forming</a:t>
              </a:r>
              <a:endParaRPr lang="de-DE" dirty="0"/>
            </a:p>
          </p:txBody>
        </p:sp>
        <p:cxnSp>
          <p:nvCxnSpPr>
            <p:cNvPr id="63" name="Gerade Verbindung mit Pfeil 62"/>
            <p:cNvCxnSpPr/>
            <p:nvPr/>
          </p:nvCxnSpPr>
          <p:spPr>
            <a:xfrm flipV="1">
              <a:off x="1262358" y="5154627"/>
              <a:ext cx="0" cy="2913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>
            <a:xfrm>
              <a:off x="1262358" y="5530944"/>
              <a:ext cx="0" cy="1993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dirty="0" smtClean="0"/>
              <a:t>Overview of the problem domain</a:t>
            </a:r>
          </a:p>
          <a:p>
            <a:pPr lvl="1"/>
            <a:r>
              <a:rPr lang="en-US" dirty="0" smtClean="0"/>
              <a:t>Planning Task</a:t>
            </a:r>
          </a:p>
          <a:p>
            <a:pPr lvl="1"/>
            <a:r>
              <a:rPr lang="en-US" dirty="0" smtClean="0"/>
              <a:t>Constraints for the planning and optimization</a:t>
            </a:r>
          </a:p>
          <a:p>
            <a:pPr lvl="1"/>
            <a:r>
              <a:rPr lang="en-US" dirty="0" smtClean="0"/>
              <a:t>Methods, Models and Algorithms</a:t>
            </a:r>
          </a:p>
          <a:p>
            <a:pPr lvl="1"/>
            <a:r>
              <a:rPr lang="en-US" b="1" dirty="0" smtClean="0"/>
              <a:t>Summary and Conclusion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grpSp>
        <p:nvGrpSpPr>
          <p:cNvPr id="4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5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6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7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8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9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0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1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2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5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3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4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15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dirty="0" smtClean="0"/>
              <a:t>Higher complexity in process planning due to new machine technology (servo-driven presses) and part properties (thin, elastic sheet metal parts)</a:t>
            </a:r>
          </a:p>
          <a:p>
            <a:pPr lvl="1"/>
            <a:r>
              <a:rPr lang="en-US" dirty="0" smtClean="0"/>
              <a:t>Evaluation of complex causes and effect relationships necessary</a:t>
            </a:r>
          </a:p>
          <a:p>
            <a:pPr lvl="1"/>
            <a:r>
              <a:rPr lang="en-US" dirty="0" smtClean="0"/>
              <a:t>Integration of Simulation-, Calculation- and Optimization - Methods required</a:t>
            </a:r>
          </a:p>
          <a:p>
            <a:pPr lvl="2"/>
            <a:r>
              <a:rPr lang="en-US" dirty="0" smtClean="0"/>
              <a:t>fast Calculation Algorithms</a:t>
            </a:r>
          </a:p>
          <a:p>
            <a:pPr lvl="2"/>
            <a:r>
              <a:rPr lang="en-US" dirty="0" smtClean="0"/>
              <a:t>sufficient realistic Models</a:t>
            </a:r>
          </a:p>
          <a:p>
            <a:pPr lvl="2"/>
            <a:r>
              <a:rPr lang="en-US" dirty="0" smtClean="0"/>
              <a:t>automatic (user assisted) Optimization</a:t>
            </a:r>
          </a:p>
          <a:p>
            <a:pPr lvl="1"/>
            <a:r>
              <a:rPr lang="en-US" dirty="0" smtClean="0"/>
              <a:t>More transparency of “Existing black boxes” is needed</a:t>
            </a:r>
          </a:p>
          <a:p>
            <a:pPr lvl="2"/>
            <a:r>
              <a:rPr lang="en-US" dirty="0" smtClean="0"/>
              <a:t>Kinematic behavior</a:t>
            </a:r>
          </a:p>
          <a:p>
            <a:pPr lvl="2"/>
            <a:r>
              <a:rPr lang="en-US" dirty="0" smtClean="0"/>
              <a:t>Drive characteristic</a:t>
            </a:r>
          </a:p>
          <a:p>
            <a:pPr lvl="2"/>
            <a:r>
              <a:rPr lang="en-US" dirty="0" smtClean="0"/>
              <a:t>Tooling characteristic</a:t>
            </a:r>
          </a:p>
          <a:p>
            <a:pPr lvl="1"/>
            <a:r>
              <a:rPr lang="en-US" dirty="0" smtClean="0"/>
              <a:t>Cooperative work of Operator, Manufacturer, Software supplier and Research institution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 dirty="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4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5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3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>
          <a:xfrm>
            <a:off x="618081" y="2012952"/>
            <a:ext cx="7597232" cy="2654146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0" dirty="0" smtClean="0"/>
              <a:t>Siemens PLM Software and their contribution of the simulation software PressLine-Simulation</a:t>
            </a:r>
          </a:p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b="0" dirty="0" smtClean="0"/>
              <a:t>Volkswagen AG, Digital die design</a:t>
            </a:r>
          </a:p>
          <a:p>
            <a:pPr>
              <a:lnSpc>
                <a:spcPct val="300000"/>
              </a:lnSpc>
              <a:buFont typeface="Arial" pitchFamily="34" charset="0"/>
              <a:buChar char="•"/>
            </a:pPr>
            <a:r>
              <a:rPr lang="en-US" b="0" dirty="0" smtClean="0"/>
              <a:t>inpro, Process Simulation</a:t>
            </a:r>
          </a:p>
          <a:p>
            <a:pPr>
              <a:lnSpc>
                <a:spcPct val="300000"/>
              </a:lnSpc>
            </a:pPr>
            <a:endParaRPr lang="en-US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 you have any questions?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M</a:t>
            </a:r>
            <a:r>
              <a:rPr lang="de-DE" dirty="0" smtClean="0"/>
              <a:t>: josef.prinz@inpro.de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Domain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lvl="1"/>
            <a:r>
              <a:rPr lang="en-US" dirty="0" smtClean="0"/>
              <a:t>Metal-forming presses</a:t>
            </a:r>
          </a:p>
          <a:p>
            <a:pPr lvl="2"/>
            <a:r>
              <a:rPr lang="en-US" dirty="0" smtClean="0"/>
              <a:t>newer, higher-strength steels, demands attention to press design and methods of press motion</a:t>
            </a:r>
          </a:p>
          <a:p>
            <a:pPr lvl="1"/>
            <a:r>
              <a:rPr lang="en-US" dirty="0" smtClean="0"/>
              <a:t>Servo-driven presses</a:t>
            </a:r>
          </a:p>
          <a:p>
            <a:pPr lvl="2"/>
            <a:r>
              <a:rPr lang="en-US" dirty="0" smtClean="0"/>
              <a:t>control the stamping press stroke length and velocity</a:t>
            </a:r>
          </a:p>
          <a:p>
            <a:pPr lvl="2"/>
            <a:r>
              <a:rPr lang="en-US" dirty="0" smtClean="0"/>
              <a:t>dwell time at the bottom of a press stroke, where forming work occurs</a:t>
            </a:r>
          </a:p>
          <a:p>
            <a:pPr lvl="2">
              <a:buBlip>
                <a:blip r:embed="rId3"/>
              </a:buBlip>
            </a:pPr>
            <a:r>
              <a:rPr lang="en-US" dirty="0" smtClean="0"/>
              <a:t>individual setup for each part</a:t>
            </a:r>
          </a:p>
          <a:p>
            <a:pPr lvl="1"/>
            <a:r>
              <a:rPr lang="en-US" dirty="0" smtClean="0"/>
              <a:t>Transfer-presses</a:t>
            </a:r>
          </a:p>
          <a:p>
            <a:pPr lvl="2"/>
            <a:r>
              <a:rPr lang="en-US" dirty="0" smtClean="0"/>
              <a:t>Crossbar feeder between stations</a:t>
            </a:r>
          </a:p>
          <a:p>
            <a:pPr lvl="2"/>
            <a:r>
              <a:rPr lang="en-US" dirty="0" smtClean="0"/>
              <a:t>Phase offset between stations</a:t>
            </a:r>
          </a:p>
          <a:p>
            <a:pPr lvl="2"/>
            <a:r>
              <a:rPr lang="en-US" dirty="0" smtClean="0"/>
              <a:t>Synchronization of stroke (die) motion and feeder motion</a:t>
            </a:r>
          </a:p>
          <a:p>
            <a:pPr lvl="2">
              <a:buBlip>
                <a:blip r:embed="rId3"/>
              </a:buBlip>
            </a:pPr>
            <a:r>
              <a:rPr lang="en-US" dirty="0" smtClean="0"/>
              <a:t>individual setup for each part</a:t>
            </a:r>
          </a:p>
          <a:p>
            <a:pPr lvl="2"/>
            <a:endParaRPr lang="en-US" dirty="0" smtClean="0"/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2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3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08090"/>
              </a:clrFrom>
              <a:clrTo>
                <a:srgbClr val="70809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2296" y="1441617"/>
            <a:ext cx="3865351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4"/>
          <p:cNvSpPr txBox="1"/>
          <p:nvPr/>
        </p:nvSpPr>
        <p:spPr>
          <a:xfrm>
            <a:off x="4802054" y="5404554"/>
            <a:ext cx="774953" cy="415498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Station 1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Arc 15"/>
          <p:cNvSpPr/>
          <p:nvPr/>
        </p:nvSpPr>
        <p:spPr bwMode="auto">
          <a:xfrm>
            <a:off x="4989147" y="4977227"/>
            <a:ext cx="432048" cy="144016"/>
          </a:xfrm>
          <a:prstGeom prst="arc">
            <a:avLst>
              <a:gd name="adj1" fmla="val 10674512"/>
              <a:gd name="adj2" fmla="val 0"/>
            </a:avLst>
          </a:prstGeom>
          <a:solidFill>
            <a:srgbClr val="007900">
              <a:lumMod val="40000"/>
              <a:lumOff val="60000"/>
            </a:srgbClr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0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4871586" y="3964394"/>
            <a:ext cx="6671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</a:t>
            </a:r>
            <a:r>
              <a:rPr kumimoji="0" lang="en-US" sz="1050" b="0" i="0" u="none" strike="noStrike" kern="0" cap="none" spc="0" normalizeH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5896999" y="5404554"/>
            <a:ext cx="774953" cy="415498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Station 2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5397057" y="4260701"/>
            <a:ext cx="653470" cy="415498"/>
          </a:xfrm>
          <a:prstGeom prst="rect">
            <a:avLst/>
          </a:prstGeom>
          <a:solidFill>
            <a:srgbClr val="336699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050" kern="0" smtClean="0">
                <a:solidFill>
                  <a:sysClr val="windowText" lastClr="000000"/>
                </a:solidFill>
              </a:rPr>
              <a:t>Feeder1</a:t>
            </a:r>
            <a:endParaRPr lang="en-US" sz="1050" kern="0">
              <a:solidFill>
                <a:sysClr val="windowText" lastClr="000000"/>
              </a:solidFill>
            </a:endParaRPr>
          </a:p>
        </p:txBody>
      </p:sp>
      <p:sp>
        <p:nvSpPr>
          <p:cNvPr id="36" name="Arc 29"/>
          <p:cNvSpPr/>
          <p:nvPr/>
        </p:nvSpPr>
        <p:spPr bwMode="auto">
          <a:xfrm>
            <a:off x="6108137" y="4811722"/>
            <a:ext cx="432048" cy="144016"/>
          </a:xfrm>
          <a:prstGeom prst="arc">
            <a:avLst>
              <a:gd name="adj1" fmla="val 10674512"/>
              <a:gd name="adj2" fmla="val 0"/>
            </a:avLst>
          </a:prstGeom>
          <a:solidFill>
            <a:srgbClr val="007900">
              <a:lumMod val="40000"/>
              <a:lumOff val="60000"/>
            </a:srgbClr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0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TextBox 30"/>
          <p:cNvSpPr txBox="1"/>
          <p:nvPr/>
        </p:nvSpPr>
        <p:spPr>
          <a:xfrm>
            <a:off x="5966531" y="3964394"/>
            <a:ext cx="715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 2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31"/>
          <p:cNvCxnSpPr>
            <a:stCxn id="37" idx="2"/>
          </p:cNvCxnSpPr>
          <p:nvPr/>
        </p:nvCxnSpPr>
        <p:spPr bwMode="auto">
          <a:xfrm>
            <a:off x="6324161" y="4218310"/>
            <a:ext cx="0" cy="540456"/>
          </a:xfrm>
          <a:prstGeom prst="straightConnector1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2"/>
          <p:cNvSpPr txBox="1"/>
          <p:nvPr/>
        </p:nvSpPr>
        <p:spPr>
          <a:xfrm>
            <a:off x="6977119" y="5404554"/>
            <a:ext cx="774953" cy="415498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Station 3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6504024" y="4260701"/>
            <a:ext cx="648072" cy="415498"/>
          </a:xfrm>
          <a:prstGeom prst="rect">
            <a:avLst/>
          </a:prstGeom>
          <a:solidFill>
            <a:srgbClr val="336699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Feeder2</a:t>
            </a:r>
            <a:endParaRPr kumimoji="0" lang="en-US" sz="105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Arc 36"/>
          <p:cNvSpPr/>
          <p:nvPr/>
        </p:nvSpPr>
        <p:spPr bwMode="auto">
          <a:xfrm>
            <a:off x="7188257" y="4977227"/>
            <a:ext cx="432048" cy="144016"/>
          </a:xfrm>
          <a:prstGeom prst="arc">
            <a:avLst>
              <a:gd name="adj1" fmla="val 10674512"/>
              <a:gd name="adj2" fmla="val 0"/>
            </a:avLst>
          </a:prstGeom>
          <a:solidFill>
            <a:srgbClr val="007900">
              <a:lumMod val="40000"/>
              <a:lumOff val="60000"/>
            </a:srgbClr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0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TextBox 37"/>
          <p:cNvSpPr txBox="1"/>
          <p:nvPr/>
        </p:nvSpPr>
        <p:spPr>
          <a:xfrm>
            <a:off x="7046651" y="3964394"/>
            <a:ext cx="715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 3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5212151" y="4218309"/>
            <a:ext cx="2199110" cy="712135"/>
            <a:chOff x="5205171" y="4218310"/>
            <a:chExt cx="2199110" cy="593412"/>
          </a:xfrm>
        </p:grpSpPr>
        <p:cxnSp>
          <p:nvCxnSpPr>
            <p:cNvPr id="31" name="Straight Arrow Connector 17"/>
            <p:cNvCxnSpPr>
              <a:stCxn id="30" idx="2"/>
            </p:cNvCxnSpPr>
            <p:nvPr/>
          </p:nvCxnSpPr>
          <p:spPr bwMode="auto">
            <a:xfrm>
              <a:off x="5205171" y="4218310"/>
              <a:ext cx="0" cy="593412"/>
            </a:xfrm>
            <a:prstGeom prst="straightConnector1">
              <a:avLst/>
            </a:prstGeom>
            <a:solidFill>
              <a:srgbClr val="FF99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38"/>
            <p:cNvCxnSpPr>
              <a:stCxn id="44" idx="2"/>
            </p:cNvCxnSpPr>
            <p:nvPr/>
          </p:nvCxnSpPr>
          <p:spPr bwMode="auto">
            <a:xfrm>
              <a:off x="7404281" y="4218310"/>
              <a:ext cx="0" cy="593412"/>
            </a:xfrm>
            <a:prstGeom prst="straightConnector1">
              <a:avLst/>
            </a:prstGeom>
            <a:solidFill>
              <a:srgbClr val="FF99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6" name="TextBox 39"/>
          <p:cNvSpPr txBox="1"/>
          <p:nvPr/>
        </p:nvSpPr>
        <p:spPr>
          <a:xfrm>
            <a:off x="8057239" y="5404554"/>
            <a:ext cx="774953" cy="415498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Station 4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Box 40"/>
          <p:cNvSpPr txBox="1"/>
          <p:nvPr/>
        </p:nvSpPr>
        <p:spPr>
          <a:xfrm>
            <a:off x="7584145" y="4260701"/>
            <a:ext cx="656086" cy="415498"/>
          </a:xfrm>
          <a:prstGeom prst="rect">
            <a:avLst/>
          </a:prstGeom>
          <a:solidFill>
            <a:srgbClr val="336699">
              <a:lumMod val="60000"/>
              <a:lumOff val="4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Feeder3</a:t>
            </a:r>
            <a:endParaRPr kumimoji="0" lang="en-US" sz="105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Arc 43"/>
          <p:cNvSpPr/>
          <p:nvPr/>
        </p:nvSpPr>
        <p:spPr bwMode="auto">
          <a:xfrm>
            <a:off x="8268377" y="5098842"/>
            <a:ext cx="432048" cy="144016"/>
          </a:xfrm>
          <a:prstGeom prst="arc">
            <a:avLst>
              <a:gd name="adj1" fmla="val 10674512"/>
              <a:gd name="adj2" fmla="val 0"/>
            </a:avLst>
          </a:prstGeom>
          <a:solidFill>
            <a:srgbClr val="007900">
              <a:lumMod val="40000"/>
              <a:lumOff val="60000"/>
            </a:srgbClr>
          </a:solidFill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0" cap="none" spc="0" normalizeH="0" baseline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1" name="TextBox 44"/>
          <p:cNvSpPr txBox="1"/>
          <p:nvPr/>
        </p:nvSpPr>
        <p:spPr>
          <a:xfrm>
            <a:off x="8126771" y="3964394"/>
            <a:ext cx="715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 4</a:t>
            </a:r>
            <a:endParaRPr kumimoji="0" lang="en-US" sz="105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2" name="Straight Arrow Connector 45"/>
          <p:cNvCxnSpPr>
            <a:stCxn id="51" idx="2"/>
          </p:cNvCxnSpPr>
          <p:nvPr/>
        </p:nvCxnSpPr>
        <p:spPr bwMode="auto">
          <a:xfrm>
            <a:off x="8484401" y="4218310"/>
            <a:ext cx="0" cy="821863"/>
          </a:xfrm>
          <a:prstGeom prst="straightConnector1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Rechteck 76"/>
          <p:cNvSpPr/>
          <p:nvPr/>
        </p:nvSpPr>
        <p:spPr>
          <a:xfrm>
            <a:off x="4732296" y="1794042"/>
            <a:ext cx="4243454" cy="434958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hteck 77"/>
          <p:cNvSpPr/>
          <p:nvPr/>
        </p:nvSpPr>
        <p:spPr>
          <a:xfrm>
            <a:off x="4732296" y="1794042"/>
            <a:ext cx="4243454" cy="185403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feld 78"/>
          <p:cNvSpPr txBox="1"/>
          <p:nvPr/>
        </p:nvSpPr>
        <p:spPr>
          <a:xfrm>
            <a:off x="6736365" y="3379886"/>
            <a:ext cx="2252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3D-model of a transfer-press</a:t>
            </a:r>
            <a:endParaRPr lang="en-US" sz="1100" dirty="0"/>
          </a:p>
        </p:txBody>
      </p:sp>
      <p:sp>
        <p:nvSpPr>
          <p:cNvPr id="80" name="Textfeld 79"/>
          <p:cNvSpPr txBox="1"/>
          <p:nvPr/>
        </p:nvSpPr>
        <p:spPr>
          <a:xfrm>
            <a:off x="6700841" y="5882015"/>
            <a:ext cx="23086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phase offset between stations</a:t>
            </a:r>
            <a:endParaRPr lang="en-US" sz="1100" dirty="0"/>
          </a:p>
        </p:txBody>
      </p:sp>
      <p:sp>
        <p:nvSpPr>
          <p:cNvPr id="42" name="Bogen 41"/>
          <p:cNvSpPr/>
          <p:nvPr/>
        </p:nvSpPr>
        <p:spPr>
          <a:xfrm rot="21065566">
            <a:off x="5413884" y="5133953"/>
            <a:ext cx="696245" cy="165100"/>
          </a:xfrm>
          <a:prstGeom prst="arc">
            <a:avLst>
              <a:gd name="adj1" fmla="val 10852884"/>
              <a:gd name="adj2" fmla="val 20861633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Bogen 47"/>
          <p:cNvSpPr/>
          <p:nvPr/>
        </p:nvSpPr>
        <p:spPr>
          <a:xfrm rot="21065566">
            <a:off x="6474333" y="5133953"/>
            <a:ext cx="696245" cy="165100"/>
          </a:xfrm>
          <a:prstGeom prst="arc">
            <a:avLst>
              <a:gd name="adj1" fmla="val 10852884"/>
              <a:gd name="adj2" fmla="val 20861633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Bogen 48"/>
          <p:cNvSpPr/>
          <p:nvPr/>
        </p:nvSpPr>
        <p:spPr>
          <a:xfrm rot="21065566">
            <a:off x="7630032" y="5133953"/>
            <a:ext cx="696245" cy="165100"/>
          </a:xfrm>
          <a:prstGeom prst="arc">
            <a:avLst>
              <a:gd name="adj1" fmla="val 10852884"/>
              <a:gd name="adj2" fmla="val 20861633"/>
            </a:avLst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23364" y="2128947"/>
            <a:ext cx="4955909" cy="2722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Feeder Systems, Industry Examples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710" y="2223936"/>
            <a:ext cx="2282609" cy="218916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6110" y="2221219"/>
            <a:ext cx="2285442" cy="219188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667900" y="4382665"/>
            <a:ext cx="1340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Crossbar Feeder</a:t>
            </a:r>
            <a:endParaRPr lang="de-DE" sz="1100" dirty="0"/>
          </a:p>
        </p:txBody>
      </p:sp>
      <p:sp>
        <p:nvSpPr>
          <p:cNvPr id="8" name="Textfeld 7"/>
          <p:cNvSpPr txBox="1"/>
          <p:nvPr/>
        </p:nvSpPr>
        <p:spPr>
          <a:xfrm>
            <a:off x="334950" y="4382665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Crossbar Robot</a:t>
            </a:r>
            <a:endParaRPr lang="de-DE" sz="1100" dirty="0"/>
          </a:p>
        </p:txBody>
      </p:sp>
      <p:pic>
        <p:nvPicPr>
          <p:cNvPr id="20485" name="Picture 5" descr="Welcome to the market leader in metalform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4272" y="4569203"/>
            <a:ext cx="1187280" cy="29260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1" name="AutoShape 3" descr="data:image/jpeg;base64,/9j/4AAQSkZJRgABAQAAAQABAAD/2wCEAAkGBw8PEA0PDw8PDQ8PEA4PDQ8PDQ8NDg8NFBEXFhQRFBQYHCggGBwlHxQUITEhJSorLi4uFyAzOjMsNyovLisBCgoKDg0OFxAQGiwcHCQsLSw3LC03LCw3LC4sLSwtLCwsLCssLTcsNywvLCwsLS8sMC8sLCwsLC0sNzYrLC0sLP/AABEIALcBEwMBIgACEQEDEQH/xAAcAAACAgMBAQAAAAAAAAAAAAABAgAFAwQGBwj/xABBEAACAgEDAQUGAwUECQUAAAABAgADEQQSIQUGEzFBUSJSYXGBkRQyoQdCwdHwI5Kx8RYkM1Nyc4Ky4RVFYoOT/8QAGQEBAQEBAQEAAAAAAAAAAAAAAAECAwQF/8QALhEBAAICAQMBBQcFAAAAAAAAAAERAgMhBBIxURNhcZGhIjJBscHh8AUUQoHR/9oADAMBAAIRAxEAPwD0+MII07OKCOIBGEjSARhAI2IEhkhAkExDJCIVIQIQIZFoMQyYhgCTEaSAMSYhkgLiTEaSAuIMR4MQExBiPBiAkmIxEEqEMBjkRTCFgIjGCAhikRzBKMZgMYwGWELJDiCEMIywARsSKIjCARhCpGEAjASCCNBCIVAIwEghxIqYhAhEkCQyYjASBcQ4jAQ4gJiHEaSAmIJkxBiAkEfEBEBcQERoJQkBEciLAWAiMRFlQpgMYiAwhDAYxgMoQxTHitCFkkklQyxhAIwkaERhAIRIDGEAhgERhABGEjUIBGgAhgGECQCMBIIBDJCBAEOIYYWi4kxGkgLiTEaTEFEgxHIi4hCkRZkikQEgMYwShDFMciAwEimPAZWSGAxjFMBTFMcxTKEkhxJCGEIgjCFGNAIRIGEMEYQoiESCGRRzEGoT3l+8rtZrN52r+UeJ9ZiFZ44J+QzJa0uBqE94feN36e8JTCpvdb+6Y3dN7rfYyWUuBenvD7xu/T3h95TCs+6390xth90/3TFqt+/T3l+8nfp7y/cSp2H0P2MndH0P2MotxenvL9xJ36e8v94So7o+kncGLFt3ye+v3Enfp7y/cSp7gydyfSBbd+nvL9xAb099fuJU918IO7+H6GBam9PeX7iA3p76/cSqNZ9P0MXuz/WYSlqb099fuIBap4DAn5iVRrPofsYrVkDP9ZgXJimami1m72G/N5H3v/M3DKhDBGMEqEMBjGKYQpimOYplAgkkgERxFEYQCIwiiMJAttyoMsQo+J8/SUmh1LaveU1hpZWytdS0kBPLcHUk+YJGJq9vtWtdCr7XeHe1eMgeyOQceXI+uJ5jq9Rq9N3xV2YA220gu9tYTJC5GcqNuM+B++Jzz2zhPi3XDTGyPNU9q6fqrN7U3bTYoyrKMCxfXHl/n6TD13Vsu2scBhlj549J4v0DtLqO/scNccFMq14KIfa4UvYSQSfj9BOy0fbTT6hc32rU6ZGbGXDKTxjHpNzN+IYiO3zNuu6XSXI4+XoPjOhpqCjA+p9ZznQOt6Pa2NVpz+Xlb628vPBlw/WdKo3NqKgvmxsAUfEnykhZb4jiadfUaGBK2owUkMQwIUjxB9CIP/V9NjP4inHr3q4/xixuwiaKdX0pzjUUHGScWocD18YR1nSeH4mjP/OT+cWrfEM1m19Ixm2tc8DLqMn0GZkTU1kkB0JGCQGBIB8D+kgzSRe9X3l+4gNqj95fuJA0kx2aitRlnVR6lgBMJ6np/wDf1f8A6p/OUbBEWYR1Cg+F1R/+xf5zC2rpZiDamAP94vj95RuRTNWnWVDcO9TH7ubF8JmGprPg6n5MDCHM1dTRkEjx8x6zKdTXnG9c4zjcPD1mM6yr/eV/31lRzmtyhzyOeD5g+k39L1msVq17Cv2+7DHwZsZ+nE0O03UaBhe+qDM4IXvU3EbfEDOTOc6j2n0tOkdQ4su70OoRTY1eCBuIH14/zDGOefBlPp5d7b1ClV3mxNnJ3BgRwM+Upbu2mhRlBsbaSq94EYpljtXnzyTjiefJ2urtpsssGE3GzCUPSLNOOABg4zkn6EeM5jSFtS134WvU6g7gWrppRABklRuLDIzuwAP8JIm+Y8NTjXEvetF1fT3nFdgLeGxgUf8Autgzdnzv2R7YV6PXo+r0x2oTUWdnF2lOSrvtIwSMkEYBAz9focHIyOc8zVsTFBFMaKZULJJJAjuFBZiAAMknwA9ZVjrqszd2osqXjvFdcZxlvEjwHjNrq4/1e/8A5b/9s4tEB0eoOM4q13hwfXykHZVdc0xwO9Ck8jeCmR6gnxHjyJl1XVqa0awsGVRlthDYHxnm2r6m9Wq0YQuA1dQYK77CG1FoJcA4xjIzxyw5OBLFtbXY1gZKrCD4vUuACAcIcDIH1855d/WatExGd+vi3q09Js3RM4fgq+3XWq9c1SJc1PdtYnsNTnDbQGYOw48xicxf0YtbbVVdc6uhRTayHfwCSduDz6bfL5S867VXaHFFeL1sKlkdkUMBnncSCPD0+cxdIo1tI33qGVTuKU24LADhdrHzOPAHwnfDZhsxuJ8e5yz1bNc1Mefer+jdlrKmX2nJssAAUJdUgKH2mXIZeSoyR5/CbWl7JJZgHX3V2ckVW1vRcVyee7dt2Dg+PpNOrW26ZkFytQm8bVsDFrF2qCcgeHC8Y8sy00PVai6q7Peg77vK91AZHydjqLG9kryeBOnfEx5c515RPhtdM7GhhYF1r+wyB91AYjcisCMv4Yb9J1Wj7FWWItleurK2KpWyvSnJXxDDNhHmfKcSutvqZ10mpeysorXrqO6vcDbt9qwIP3QAB4+zLbs5281enrq04oo1SVKqIK3ZbtqjHON3P0Ex393F3Tfs+zmqt1P+hetUYTqh/wCrSqcegGGEreq9meq6dFNeufVO7qoH4VMIOTubAPGdvx9M+EuOh/tI6fqWFTsdNcX7vu3wwL5xjcvhzxzidpJ2wRLye3s31PSW6bSUai2xL2ssNy0B1RiWe0WErgZJByWBO4gciXGk7B6+pFrr6ltRRhVOnrfAznxYEnnJyZ6CI8DzCrpPUdZdqdP+I/CnTOMO3TnNd6kfmRrQVIzn8pJ49PGz0/YXWL/7kCSBuP4OoAkE84BGODjHhO9EMDhbew2qYEHqI58f9UXH/dOfr7GdRXWorMO4CWpXf3alScgszKGOM4GCZ61JIOCfsLfxnUVv7W4hqV58c8nPrM1XZTVL+9pT8e4Kn64M7eCBwlvY/VMWO7RbiOGOkBYcce1nmVXUuwfULK9pv0z7WVwq1rQSysCMMEOPAevh4T0+K0o8m6b0DWaprFr1GibuVQWONNRai2nO6nOz8wxkjy3CX+k7M9RrG3vtGvj7a6fBGf8A4gATrtB06rTiwVJs7yx7bDksWsbxYkzZM0kw4nVdmNa49q2iwhsjhqf8A3pOb6l+zzVuXJt0ilwRjFlh8MeBXB/wnpvU+o1aZDZc21cgDALMxPgFUck/KcH1f9omiFq2KL2WtLEJCKBvbBUEFx7p8YjKfwScbjlxOo7BXVuaPxlXeAKTXXU6jDBiAdoA/cP6SuboZ04tobc9guQd5sdKsmvJUsPLwySMZIndnWJdqbNUAw016aZ0v2N7SmpshR6jdjwzyYOuMzKvcNayFlBzS9mas5/Iw+A5wMSe0i/tzx719nx9mPk4Cjo94r2OhtAIA2171UAtg7ASU/MPL15mz0no9mgv02uCC7Y7tXW6AgNtxx3bkjGQeeciWVtHVLKlrWruyrIQzWIFZM5YYYkqfTA84G7NdRsAT8W1SKSdvfvgkknO1FGTz5k5nLZ13TYxznF/G/yb19L1EzP2Zr+e5zvaKhbr7tbfptUzaiwkqdmmrzj8u1Q7eA94TstHqu0XUUWykJptOQVQ98tCsAceRZ+MY8BE0/Rn0VN9tl/esitc7CpN5RMkAMfazgYzu+053q3V3uA/tbUx+ZW1VzVt4/uu7Y/8eXMx0+3VuvLXlOVfH9nTdr2a4iM4iPky9qtR1PQMtNutuLOq2bqNbc1ZyxUruPPiPSdb+yvtTqtRbZpdUxtU0/iNM7MtliKrBXR3AGfzKRnnx5M80et9W4UMCyV1p/sL7lwFwP8AZqcEkZ5wOZ6l+ybs93KXau1EqvcDTiutVArrrPJZhnc7HknPkJ6P8opx47Zt6GYITBNubX6jU1lTogUl1KncSBgjB8jKLp/Qre5up1FYAcXIr035YpaBuJBUbSOSOTOnEYQOB1fZPVWEOUUvXlKmXVlUNe8urNW1bANlvI+Q54mqvY7V7dr6al+TymrtqbHkMrjn4z0kRgZzy145czFumO3PH7s08+HZvUipafwa7VYsGXUIbfPgueSOfP0mAdlLx4afUr/wajTn5eJnpUIknVhM3TePUbIionh5x/o7cSN9OpYjlTY+lcr4Z2ndx5Rbez2o42tdWT47qKrhj6WT0K3lvkAJrsM2fIY/ScM+l05Tzi9GHXb8YqMvyeT623WaYB6nrtLZTaNNaSvPG5FGR4ePxmO/U6lrEVu63ew+8aZT3fqN2/O74jHjnywV1Jdn3G2xfEEKCBwT4+vz+Ew2V3Xi+qi1VcEqtlx7lhlSNoYjOPiOfjJ/aYY/ciuJ/Zr++zy+/wCsePqK9E0mpvS5qrabWs7wsuppIZ8l9zkrkk7TzwefrPb+h6hraK3Y5LZOePX4TwtKHpOyxabQXfDsveexlcYI2+Qfny2H149v7MZ/CacFBXhMBQNoCjgcfKb1Y1M1PDnvyvGLipnn6LURhEjAzvLzGEaLDIDJBmSQGCSCUQxDGJiRAk5vtZ2kXRhkbeCyey6Vtayk5AIUDk58vOdJOM/aP0uu6ndhu/wBWRZsXhgRn15/xmdl1cTTeuInKpi3Edode+trqtr1FwQYV2ZTWCysQcDllyVOfD8onNdRWylhTlSbi9oBuNahmGz824HzI8T5yy0nStRpkxVbW5sWs2C+vfWGG7dtVSMZLeJPrx6bVuqt7oMO4NyMFfABQcHLAE5THAxkmefDXtjbfFev4+OP56PVnu1+y7efh+Db6OmsprRBXpwKwMvbq6yMknzVjznPGZv/AIjXNgB9CD6B7bD9cCU2g1Zt7jcFS19hwu05c+eRnj6mei9N7wqN3lkfx/jOOPR6c88+Ju/PrfLtl1ezDXhMVzHj0rhyTPqR+e+lTx+Spv4iLp7W7wd5fYyEe0Up25HOAG8R9p6VpQCo4HGR4TIVHoPtO0f0/p4/xtwn+o7vdDzSrSEWljqntpJb+xaixmVSD+8c58vKL1jRK6oNK21s4ffprAMHgc903Hjxx5ciemED0/SLgTUdDojLu7Y/nuc567fMV3PMOz/Z+5m1mpdkqS5tOa96mt2SpQrMUIBUfmwPPM7HslUVoYFWANtrKWUruUucHB5l7iKZ64iIiIh5Jm/IGCSSVBEYRRGEBhCIBCJA0YRRA5wCfQQrGvJJ9SZgqOWY/wBeMzjgfITDQOfmRMNvLrtNi08ZHOW3tnOeF2+H1/x8qbQBg7bSWAvcEMxOM8nA+o+k7rqPRHe8NWExtU8k7ijNuBHPHoRz5TLT2OVxlrSm0WEBVZj+Ynkux55PgAPhNI5no91lRpsdNw3O5ZSndgI59iwHzO4cjP5hO4u/aDpagpsR0DHaMbXGfjtPEwdK7NV3J3b3XYQE8FPa3tuO7K88+E6PSdB01VQqFakBdu9lVnPxJxyZynCYmZxn/Tt7TGYiMo8NrpevGoVmAK4Yrg/Ifzm4Jp9L6emnTYhYgncSxyScf+JuTWN1Hd5Yz7e6e3wYGNMcIMtMnki5kzAaAmLmDMUCTBJJKKjVdpNLU61u+12ZlRSOXYeIUeJ8ROW7Z9SN1mnWoB6Atp1PiHByu0D4EbsmdDd2Y09tjWXqLeSa8jBTcQWGfThfsJv29OQhgcncCCDyCDONbMomMqj6/r/13nLVhMTjcz+vyeH6rq7V5QjfaHHG5SwGxcqw45BD5+flLOm2vU6d7hXWoLuCp70hNqeOFO45ODges3H7PXHJfT3K2XVglK4K7yc5Vec+Px85ks6b3VS95TqNpZmuG3aTlSFIJwPEKfvNZasssO3u9Ofgzhtxx2d3b68NXounrsv09mnRkUblY2tZng4AVGJ2nI8/Kek6Gp1rxYVZs59ldoHw+M4fsdp2A0yvzYB3lmMeJOeccDxnodK5DfKeXpdc457LmeJr4xUfN6Oq2xlhhURHF/WQ0x/MPkf6+0zzXr4b5gzPPoQ+fIGLGimECKYximULJDBAgjCKDCIDxogjCQMItp8B6kfz/hCIlh5HwBP9frCwFx9k/HAmKg+HzEOqbgfUzDQfyfJfvMNqyqze9gPHdV6cA58c07jn7x+gagnS0uec1kk8nxBmtoADbqgf3l0oHqP9WUcTZ6DpyukpQDlUIX4jPEQS2uy9uTaOfBOcEDznQznOyjZ73/o/jOhBlSTgw5iyQHki5hzAMkEkKMkGYMwg5gJgkgSAyZikwhbWwCfQGUursUm5MjK1rkeBCkHnPx5lpqLB+XI3HHs55xnxx9DOecE261/3e7qX45y/h9IVj6T0+qm+01rt35LD1/2eP6+XpOi055/SUmiYm58qVwPMg+JX+UuNO3tY+spAuMEH0I/Xj+MyzB1FW2W7eG2uUPo+Mr+uJi6Xrl1FSWr+8PaHut5iITJtQGSAysgYphMUygZhiwwgCPMYj5ggwjRRCIU0xZ9o/Qfb/OLqtXXUFNjhAzBFJOMufBR6mSk5x8efvMyuJNSw3AE4HAiVj8v0mK91ZyuQXHthcjcPLd+uPrHVS3Ayx8+SAPmZn3NqWjVgPmsd73g049gg8LSp3/L2gPofSXPRen2pRXXbZkqrKWChWILEqPhgED1OMzL0fpNWmRURUAUAKFXaqqOFUD4CWQlpLaXSelrpgwVmfdjJbHl8vnLDMUGGVDgw5iSZkGSSLmQGA0kGZMwDJBmDMA5gJgJgzAOYIIDKNezTgP3oVS2NpOBv25zgH05PHxlFqQKhrfzYZKtjNzubDZx8sidJKjtNWv4exscjGD9cZ/UxStTRvm6z5D/ub+Us6D/aD/hI/UH+Eo+luTZY4wy4VSM4IYMx/jLIWnvKyPZGQGHjnJksWuo8ZxHZ7W/htVdp2OK2sZB6K4OFP1GB9p2t7Z+047q/SXe+10rsYMVbcuzAO0Z8TnxBgl18BlN0K3WF711K4r/s/wAOcAEKEAcP6ktk/I/CXBmmAMUxohlAhgklpAEYRYRAyQiIDGEitPqHTheVFgWxEdbERs4Fi8q3HiQeR8QJsqrjyX7mZQYZKW2ivTE75ryoW1q0qdgzZapWZlX04Lt95YIoAwBgQCGCzwgxQYYDZhBi5hBkWzZhiyZgNDFzJmA0mYJJAcyRcyZlBkgzBAOYsmYMwITEsQMCrAMCMEEZBEaCVGtVoakDBEVAxydoxlvWavUabBXYalRrgrGjcdqNbj2Qx8hnEsiYpiYsiSKxKKWwHwNw8PaxzKjquq1FTU9xWLVaxBflgNlOfaYepAPh8JbmpfdH2EU1L7o+0lLYpYGGQciQyBQOAMfKAzTIGKYTFiESSCSVEhkkgMDGEkkiiIwMkkKMOZJJAYQYZIEhgkhTZkzJJAMMEkijmSSSAJJJIEzATJJKgSQSQIYJJIQpkMkkBTATJJKFMUwyQkkzAZJJUSCS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360756" y="2128947"/>
            <a:ext cx="3308593" cy="2722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8482" y="2228150"/>
            <a:ext cx="3022141" cy="218495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054" name="Picture 6" descr="http://www.strothmann.com/uploads/media/head_pressenautomation.jpg"/>
          <p:cNvPicPr>
            <a:picLocks noChangeAspect="1" noChangeArrowheads="1"/>
          </p:cNvPicPr>
          <p:nvPr/>
        </p:nvPicPr>
        <p:blipFill>
          <a:blip r:embed="rId6"/>
          <a:srcRect l="2899" t="17785" r="73472" b="16932"/>
          <a:stretch>
            <a:fillRect/>
          </a:stretch>
        </p:blipFill>
        <p:spPr bwMode="auto">
          <a:xfrm>
            <a:off x="7873636" y="4517108"/>
            <a:ext cx="643346" cy="335743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5424032" y="4382665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Compact Transfer</a:t>
            </a:r>
            <a:endParaRPr lang="de-DE" sz="1100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1263650" y="3778250"/>
            <a:ext cx="1797050" cy="17462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3213100" y="3778250"/>
            <a:ext cx="901700" cy="18986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3867150" y="3384550"/>
            <a:ext cx="3333750" cy="218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857500" y="5384800"/>
            <a:ext cx="1204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r>
              <a:rPr lang="de-DE" dirty="0" smtClean="0"/>
              <a:t>rossbar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70800" y="1019174"/>
            <a:ext cx="8401060" cy="656007"/>
          </a:xfrm>
        </p:spPr>
        <p:txBody>
          <a:bodyPr/>
          <a:lstStyle/>
          <a:p>
            <a:r>
              <a:rPr lang="da-DK" dirty="0" smtClean="0"/>
              <a:t>Videopresentation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/>
              <a:t>recorded from PressLineSimulation, Siemens PLM Software</a:t>
            </a:r>
            <a:endParaRPr lang="da-DK" dirty="0"/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de-DE" sz="1000" dirty="0" err="1" smtClean="0">
                  <a:solidFill>
                    <a:srgbClr val="00ADEE"/>
                  </a:solidFill>
                </a:rPr>
                <a:t>Overview</a:t>
              </a:r>
              <a:endParaRPr lang="de-DE" sz="1000" dirty="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chemeClr val="bg1"/>
                  </a:solidFill>
                  <a:cs typeface="Verdana"/>
                </a:rPr>
                <a:t>1</a:t>
              </a: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6</a:t>
              </a: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7</a:t>
              </a: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8</a:t>
              </a: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9</a:t>
              </a: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4</a:t>
              </a: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5</a:t>
              </a: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2</a:t>
              </a: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de-DE" sz="1000" dirty="0">
                  <a:solidFill>
                    <a:srgbClr val="00ADEE"/>
                  </a:solidFill>
                  <a:cs typeface="Verdana"/>
                </a:rPr>
                <a:t>3</a:t>
              </a: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ontrols>
      <p:control spid="1026" name="WindowsMediaPlayer1" r:id="rId2" imgW="9142857" imgH="514421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1"/>
            <a:r>
              <a:rPr lang="en-US" dirty="0" smtClean="0"/>
              <a:t>Overview of the problem domain</a:t>
            </a:r>
          </a:p>
          <a:p>
            <a:pPr lvl="1"/>
            <a:r>
              <a:rPr lang="en-US" b="1" dirty="0" smtClean="0"/>
              <a:t>Planning Task</a:t>
            </a:r>
          </a:p>
          <a:p>
            <a:pPr lvl="1"/>
            <a:r>
              <a:rPr lang="en-US" dirty="0" smtClean="0"/>
              <a:t>Constraints for the planning and optimization</a:t>
            </a:r>
          </a:p>
          <a:p>
            <a:pPr lvl="1"/>
            <a:r>
              <a:rPr lang="en-US" dirty="0" smtClean="0"/>
              <a:t>Methods, Models and Algorithms</a:t>
            </a:r>
          </a:p>
          <a:p>
            <a:pPr lvl="1"/>
            <a:r>
              <a:rPr lang="en-US" dirty="0" smtClean="0"/>
              <a:t>Summary and Conclusion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grpSp>
        <p:nvGrpSpPr>
          <p:cNvPr id="4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5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6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7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8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9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0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1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2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13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14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3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cxnSp>
          <p:nvCxnSpPr>
            <p:cNvPr id="15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Collision free transfer</a:t>
            </a:r>
          </a:p>
          <a:p>
            <a:pPr lvl="1"/>
            <a:r>
              <a:rPr lang="en-US" dirty="0" smtClean="0"/>
              <a:t>Prerequisites</a:t>
            </a:r>
          </a:p>
          <a:p>
            <a:pPr lvl="2"/>
            <a:r>
              <a:rPr lang="en-US" dirty="0" smtClean="0"/>
              <a:t>3d model of the press, </a:t>
            </a:r>
            <a:br>
              <a:rPr lang="en-US" dirty="0" smtClean="0"/>
            </a:br>
            <a:r>
              <a:rPr lang="en-US" dirty="0" smtClean="0"/>
              <a:t>the tooling and the </a:t>
            </a:r>
            <a:br>
              <a:rPr lang="en-US" dirty="0" smtClean="0"/>
            </a:br>
            <a:r>
              <a:rPr lang="en-US" dirty="0" smtClean="0"/>
              <a:t>sheet metal parts</a:t>
            </a:r>
          </a:p>
          <a:p>
            <a:pPr lvl="2"/>
            <a:r>
              <a:rPr lang="en-US" dirty="0" smtClean="0"/>
              <a:t>kinematic models with dynamics</a:t>
            </a:r>
          </a:p>
          <a:p>
            <a:pPr lvl="2"/>
            <a:r>
              <a:rPr lang="en-US" dirty="0" smtClean="0"/>
              <a:t>simulation system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Workflow</a:t>
            </a:r>
          </a:p>
          <a:p>
            <a:pPr lvl="2"/>
            <a:r>
              <a:rPr lang="en-US" dirty="0" smtClean="0"/>
              <a:t>configuration of the </a:t>
            </a:r>
            <a:br>
              <a:rPr lang="en-US" dirty="0" smtClean="0"/>
            </a:br>
            <a:r>
              <a:rPr lang="en-US" dirty="0" smtClean="0"/>
              <a:t>simulation</a:t>
            </a:r>
          </a:p>
          <a:p>
            <a:pPr lvl="2"/>
            <a:r>
              <a:rPr lang="en-US" dirty="0" smtClean="0"/>
              <a:t>run the simulation</a:t>
            </a:r>
          </a:p>
          <a:p>
            <a:pPr lvl="2"/>
            <a:r>
              <a:rPr lang="en-US" dirty="0" smtClean="0"/>
              <a:t>analyze the detected</a:t>
            </a:r>
            <a:br>
              <a:rPr lang="en-US" dirty="0" smtClean="0"/>
            </a:br>
            <a:r>
              <a:rPr lang="en-US" dirty="0" smtClean="0"/>
              <a:t>collisions</a:t>
            </a:r>
          </a:p>
          <a:p>
            <a:pPr lvl="2"/>
            <a:r>
              <a:rPr lang="en-US" dirty="0" smtClean="0"/>
              <a:t>change the design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the Transfer</a:t>
            </a:r>
            <a:br>
              <a:rPr lang="en-US" smtClean="0"/>
            </a:br>
            <a:endParaRPr lang="en-US"/>
          </a:p>
        </p:txBody>
      </p:sp>
      <p:grpSp>
        <p:nvGrpSpPr>
          <p:cNvPr id="18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3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3129" y="1946442"/>
            <a:ext cx="4517866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bgerundete rechteckige Legende 16"/>
          <p:cNvSpPr/>
          <p:nvPr/>
        </p:nvSpPr>
        <p:spPr>
          <a:xfrm>
            <a:off x="3774412" y="2191359"/>
            <a:ext cx="1077702" cy="563271"/>
          </a:xfrm>
          <a:prstGeom prst="wedgeRoundRectCallout">
            <a:avLst>
              <a:gd name="adj1" fmla="val 46217"/>
              <a:gd name="adj2" fmla="val 719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Part of the feeder</a:t>
            </a:r>
            <a:endParaRPr lang="en-US" sz="1200" dirty="0"/>
          </a:p>
        </p:txBody>
      </p:sp>
      <p:sp>
        <p:nvSpPr>
          <p:cNvPr id="31" name="Abgerundete rechteckige Legende 30"/>
          <p:cNvSpPr/>
          <p:nvPr/>
        </p:nvSpPr>
        <p:spPr>
          <a:xfrm>
            <a:off x="5925312" y="2138618"/>
            <a:ext cx="1250899" cy="563271"/>
          </a:xfrm>
          <a:prstGeom prst="wedgeRoundRectCallout">
            <a:avLst>
              <a:gd name="adj1" fmla="val -12077"/>
              <a:gd name="adj2" fmla="val 1425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Collision with lower die</a:t>
            </a:r>
            <a:endParaRPr lang="en-US" sz="12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3473" y="5592003"/>
            <a:ext cx="4903586" cy="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bgerundete rechteckige Legende 29"/>
          <p:cNvSpPr/>
          <p:nvPr/>
        </p:nvSpPr>
        <p:spPr>
          <a:xfrm>
            <a:off x="3760013" y="4169664"/>
            <a:ext cx="1077702" cy="563271"/>
          </a:xfrm>
          <a:prstGeom prst="wedgeRoundRectCallout">
            <a:avLst>
              <a:gd name="adj1" fmla="val 46217"/>
              <a:gd name="adj2" fmla="val 719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Metal part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Transfer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</a:p>
          <a:p>
            <a:pPr lvl="1"/>
            <a:r>
              <a:rPr lang="en-US" dirty="0" smtClean="0"/>
              <a:t>Determination of pick and place coordinates</a:t>
            </a:r>
          </a:p>
          <a:p>
            <a:pPr lvl="2"/>
            <a:r>
              <a:rPr lang="en-US" dirty="0" smtClean="0"/>
              <a:t>Motion with part attached</a:t>
            </a:r>
          </a:p>
          <a:p>
            <a:pPr lvl="2"/>
            <a:r>
              <a:rPr lang="en-US" dirty="0" smtClean="0"/>
              <a:t>Motion with no part attached</a:t>
            </a:r>
          </a:p>
          <a:p>
            <a:pPr lvl="1"/>
            <a:r>
              <a:rPr lang="en-US" dirty="0" smtClean="0"/>
              <a:t>Curve design</a:t>
            </a:r>
          </a:p>
          <a:p>
            <a:pPr lvl="2"/>
            <a:r>
              <a:rPr lang="en-US" dirty="0" smtClean="0"/>
              <a:t>Adaption of predefined paths</a:t>
            </a:r>
          </a:p>
          <a:p>
            <a:pPr lvl="1"/>
            <a:r>
              <a:rPr lang="en-US" dirty="0" smtClean="0"/>
              <a:t>Feasibility Study</a:t>
            </a:r>
          </a:p>
          <a:p>
            <a:pPr lvl="2"/>
            <a:r>
              <a:rPr lang="en-US" dirty="0" smtClean="0"/>
              <a:t>Drive properties</a:t>
            </a:r>
          </a:p>
          <a:p>
            <a:pPr lvl="2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Curve Optimization</a:t>
            </a:r>
          </a:p>
          <a:p>
            <a:pPr lvl="2"/>
            <a:r>
              <a:rPr lang="en-US" dirty="0" smtClean="0"/>
              <a:t>Change dynamics (velocity)</a:t>
            </a:r>
          </a:p>
          <a:p>
            <a:pPr lvl="2"/>
            <a:r>
              <a:rPr lang="en-US" dirty="0" smtClean="0"/>
              <a:t>Change coordinates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70800" y="136147"/>
            <a:ext cx="7103306" cy="476249"/>
            <a:chOff x="612000" y="131708"/>
            <a:chExt cx="7103306" cy="476249"/>
          </a:xfrm>
        </p:grpSpPr>
        <p:sp>
          <p:nvSpPr>
            <p:cNvPr id="19" name="Textplatzhalter 11"/>
            <p:cNvSpPr txBox="1">
              <a:spLocks/>
            </p:cNvSpPr>
            <p:nvPr/>
          </p:nvSpPr>
          <p:spPr bwMode="auto">
            <a:xfrm>
              <a:off x="612001" y="131708"/>
              <a:ext cx="70326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000" smtClean="0">
                  <a:solidFill>
                    <a:srgbClr val="00ADEE"/>
                  </a:solidFill>
                </a:rPr>
                <a:t>Overview</a:t>
              </a:r>
              <a:endParaRPr lang="en-US" sz="1000">
                <a:solidFill>
                  <a:srgbClr val="00ADEE"/>
                </a:solidFill>
              </a:endParaRPr>
            </a:p>
          </p:txBody>
        </p:sp>
        <p:sp>
          <p:nvSpPr>
            <p:cNvPr id="20" name="Round Same Side Corner Rectangle 5"/>
            <p:cNvSpPr>
              <a:spLocks noChangeAspect="1"/>
            </p:cNvSpPr>
            <p:nvPr/>
          </p:nvSpPr>
          <p:spPr>
            <a:xfrm>
              <a:off x="612001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1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1" name="Round Same Side Corner Rectangle 72"/>
            <p:cNvSpPr>
              <a:spLocks noChangeAspect="1"/>
            </p:cNvSpPr>
            <p:nvPr/>
          </p:nvSpPr>
          <p:spPr>
            <a:xfrm>
              <a:off x="461371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6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2" name="Round Same Side Corner Rectangle 73"/>
            <p:cNvSpPr>
              <a:spLocks noChangeAspect="1"/>
            </p:cNvSpPr>
            <p:nvPr/>
          </p:nvSpPr>
          <p:spPr>
            <a:xfrm>
              <a:off x="5413103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7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3" name="Round Same Side Corner Rectangle 74"/>
            <p:cNvSpPr>
              <a:spLocks noChangeAspect="1"/>
            </p:cNvSpPr>
            <p:nvPr/>
          </p:nvSpPr>
          <p:spPr>
            <a:xfrm>
              <a:off x="6215215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8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4" name="Round Same Side Corner Rectangle 75"/>
            <p:cNvSpPr>
              <a:spLocks noChangeAspect="1"/>
            </p:cNvSpPr>
            <p:nvPr/>
          </p:nvSpPr>
          <p:spPr>
            <a:xfrm>
              <a:off x="7013306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9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5" name="Round Same Side Corner Rectangle 77"/>
            <p:cNvSpPr>
              <a:spLocks noChangeAspect="1"/>
            </p:cNvSpPr>
            <p:nvPr/>
          </p:nvSpPr>
          <p:spPr>
            <a:xfrm>
              <a:off x="301334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4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6" name="Round Same Side Corner Rectangle 78"/>
            <p:cNvSpPr>
              <a:spLocks noChangeAspect="1"/>
            </p:cNvSpPr>
            <p:nvPr/>
          </p:nvSpPr>
          <p:spPr>
            <a:xfrm>
              <a:off x="3811601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5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sp>
          <p:nvSpPr>
            <p:cNvPr id="27" name="Round Same Side Corner Rectangle 79"/>
            <p:cNvSpPr>
              <a:spLocks noChangeAspect="1"/>
            </p:cNvSpPr>
            <p:nvPr/>
          </p:nvSpPr>
          <p:spPr>
            <a:xfrm>
              <a:off x="1414563" y="398604"/>
              <a:ext cx="702000" cy="180000"/>
            </a:xfrm>
            <a:prstGeom prst="round2SameRect">
              <a:avLst/>
            </a:prstGeom>
            <a:solidFill>
              <a:srgbClr val="00AD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chemeClr val="bg1"/>
                  </a:solidFill>
                  <a:cs typeface="Verdana"/>
                </a:rPr>
                <a:t>2</a:t>
              </a:r>
              <a:endParaRPr lang="en-US" sz="1000">
                <a:solidFill>
                  <a:schemeClr val="bg1"/>
                </a:solidFill>
                <a:cs typeface="Verdana"/>
              </a:endParaRPr>
            </a:p>
          </p:txBody>
        </p:sp>
        <p:sp>
          <p:nvSpPr>
            <p:cNvPr id="28" name="Round Same Side Corner Rectangle 80"/>
            <p:cNvSpPr>
              <a:spLocks noChangeAspect="1"/>
            </p:cNvSpPr>
            <p:nvPr/>
          </p:nvSpPr>
          <p:spPr>
            <a:xfrm>
              <a:off x="2213954" y="398604"/>
              <a:ext cx="702000" cy="180000"/>
            </a:xfrm>
            <a:prstGeom prst="round2SameRect">
              <a:avLst/>
            </a:prstGeom>
            <a:solidFill>
              <a:srgbClr val="D5E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 anchorCtr="1"/>
            <a:lstStyle/>
            <a:p>
              <a:pPr algn="ctr">
                <a:defRPr/>
              </a:pPr>
              <a:r>
                <a:rPr lang="en-US" sz="1000" smtClean="0">
                  <a:solidFill>
                    <a:srgbClr val="00ADEE"/>
                  </a:solidFill>
                  <a:cs typeface="Verdana"/>
                </a:rPr>
                <a:t>3</a:t>
              </a:r>
              <a:endParaRPr lang="en-US" sz="1000">
                <a:solidFill>
                  <a:srgbClr val="00ADEE"/>
                </a:solidFill>
                <a:cs typeface="Verdana"/>
              </a:endParaRPr>
            </a:p>
          </p:txBody>
        </p:sp>
        <p:cxnSp>
          <p:nvCxnSpPr>
            <p:cNvPr id="29" name="Gerade Verbindung 15"/>
            <p:cNvCxnSpPr/>
            <p:nvPr/>
          </p:nvCxnSpPr>
          <p:spPr>
            <a:xfrm>
              <a:off x="612000" y="607957"/>
              <a:ext cx="7102800" cy="0"/>
            </a:xfrm>
            <a:prstGeom prst="line">
              <a:avLst/>
            </a:prstGeom>
            <a:ln w="9525">
              <a:solidFill>
                <a:srgbClr val="00A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5097796" y="1921348"/>
            <a:ext cx="3778369" cy="1478809"/>
            <a:chOff x="1177428" y="2508017"/>
            <a:chExt cx="6282719" cy="2458987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708090"/>
                </a:clrFrom>
                <a:clrTo>
                  <a:srgbClr val="708090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1177428" y="2508017"/>
              <a:ext cx="6282719" cy="245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reihandform 32"/>
            <p:cNvSpPr/>
            <p:nvPr/>
          </p:nvSpPr>
          <p:spPr>
            <a:xfrm>
              <a:off x="3307278" y="3912919"/>
              <a:ext cx="997527" cy="961902"/>
            </a:xfrm>
            <a:custGeom>
              <a:avLst/>
              <a:gdLst>
                <a:gd name="connsiteX0" fmla="*/ 56407 w 1018308"/>
                <a:gd name="connsiteY0" fmla="*/ 961902 h 961902"/>
                <a:gd name="connsiteX1" fmla="*/ 38594 w 1018308"/>
                <a:gd name="connsiteY1" fmla="*/ 718458 h 961902"/>
                <a:gd name="connsiteX2" fmla="*/ 163285 w 1018308"/>
                <a:gd name="connsiteY2" fmla="*/ 463138 h 961902"/>
                <a:gd name="connsiteX3" fmla="*/ 1018308 w 1018308"/>
                <a:gd name="connsiteY3" fmla="*/ 0 h 961902"/>
                <a:gd name="connsiteX0" fmla="*/ 35626 w 997527"/>
                <a:gd name="connsiteY0" fmla="*/ 961902 h 961902"/>
                <a:gd name="connsiteX1" fmla="*/ 17813 w 997527"/>
                <a:gd name="connsiteY1" fmla="*/ 718458 h 961902"/>
                <a:gd name="connsiteX2" fmla="*/ 142504 w 997527"/>
                <a:gd name="connsiteY2" fmla="*/ 463138 h 961902"/>
                <a:gd name="connsiteX3" fmla="*/ 997527 w 997527"/>
                <a:gd name="connsiteY3" fmla="*/ 0 h 96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527" h="961902">
                  <a:moveTo>
                    <a:pt x="35626" y="961902"/>
                  </a:moveTo>
                  <a:cubicBezTo>
                    <a:pt x="17813" y="881743"/>
                    <a:pt x="0" y="801585"/>
                    <a:pt x="17813" y="718458"/>
                  </a:cubicBezTo>
                  <a:cubicBezTo>
                    <a:pt x="35626" y="635331"/>
                    <a:pt x="37520" y="576744"/>
                    <a:pt x="142504" y="463138"/>
                  </a:cubicBezTo>
                  <a:cubicBezTo>
                    <a:pt x="305789" y="343395"/>
                    <a:pt x="651658" y="171697"/>
                    <a:pt x="997527" y="0"/>
                  </a:cubicBezTo>
                </a:path>
              </a:pathLst>
            </a:custGeom>
            <a:ln w="28575">
              <a:solidFill>
                <a:srgbClr val="09CD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334375" y="4411683"/>
              <a:ext cx="786362" cy="463138"/>
            </a:xfrm>
            <a:custGeom>
              <a:avLst/>
              <a:gdLst>
                <a:gd name="connsiteX0" fmla="*/ 56407 w 1018308"/>
                <a:gd name="connsiteY0" fmla="*/ 961902 h 961902"/>
                <a:gd name="connsiteX1" fmla="*/ 38594 w 1018308"/>
                <a:gd name="connsiteY1" fmla="*/ 718458 h 961902"/>
                <a:gd name="connsiteX2" fmla="*/ 163285 w 1018308"/>
                <a:gd name="connsiteY2" fmla="*/ 463138 h 961902"/>
                <a:gd name="connsiteX3" fmla="*/ 1018308 w 1018308"/>
                <a:gd name="connsiteY3" fmla="*/ 0 h 961902"/>
                <a:gd name="connsiteX0" fmla="*/ 17813 w 1116892"/>
                <a:gd name="connsiteY0" fmla="*/ 809502 h 809502"/>
                <a:gd name="connsiteX1" fmla="*/ 137178 w 1116892"/>
                <a:gd name="connsiteY1" fmla="*/ 718458 h 809502"/>
                <a:gd name="connsiteX2" fmla="*/ 261869 w 1116892"/>
                <a:gd name="connsiteY2" fmla="*/ 463138 h 809502"/>
                <a:gd name="connsiteX3" fmla="*/ 1116892 w 1116892"/>
                <a:gd name="connsiteY3" fmla="*/ 0 h 809502"/>
                <a:gd name="connsiteX0" fmla="*/ 17813 w 1116892"/>
                <a:gd name="connsiteY0" fmla="*/ 809502 h 809502"/>
                <a:gd name="connsiteX1" fmla="*/ 133831 w 1116892"/>
                <a:gd name="connsiteY1" fmla="*/ 552203 h 809502"/>
                <a:gd name="connsiteX2" fmla="*/ 261869 w 1116892"/>
                <a:gd name="connsiteY2" fmla="*/ 463138 h 809502"/>
                <a:gd name="connsiteX3" fmla="*/ 1116892 w 1116892"/>
                <a:gd name="connsiteY3" fmla="*/ 0 h 809502"/>
                <a:gd name="connsiteX0" fmla="*/ 17813 w 786362"/>
                <a:gd name="connsiteY0" fmla="*/ 463138 h 463138"/>
                <a:gd name="connsiteX1" fmla="*/ 133831 w 786362"/>
                <a:gd name="connsiteY1" fmla="*/ 205839 h 463138"/>
                <a:gd name="connsiteX2" fmla="*/ 261869 w 786362"/>
                <a:gd name="connsiteY2" fmla="*/ 116774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05839 h 463138"/>
                <a:gd name="connsiteX2" fmla="*/ 261869 w 786362"/>
                <a:gd name="connsiteY2" fmla="*/ 116774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53340 h 463138"/>
                <a:gd name="connsiteX2" fmla="*/ 261869 w 786362"/>
                <a:gd name="connsiteY2" fmla="*/ 116774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53340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53340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53340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53340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33831 w 786362"/>
                <a:gd name="connsiteY1" fmla="*/ 259278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03147 w 786362"/>
                <a:gd name="connsiteY1" fmla="*/ 259278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03147 w 786362"/>
                <a:gd name="connsiteY1" fmla="*/ 259278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03147 w 786362"/>
                <a:gd name="connsiteY1" fmla="*/ 259278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03147 w 786362"/>
                <a:gd name="connsiteY1" fmla="*/ 259278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03147 w 786362"/>
                <a:gd name="connsiteY1" fmla="*/ 259278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15421 w 786362"/>
                <a:gd name="connsiteY1" fmla="*/ 234730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  <a:gd name="connsiteX0" fmla="*/ 17813 w 786362"/>
                <a:gd name="connsiteY0" fmla="*/ 463138 h 463138"/>
                <a:gd name="connsiteX1" fmla="*/ 115421 w 786362"/>
                <a:gd name="connsiteY1" fmla="*/ 234730 h 463138"/>
                <a:gd name="connsiteX2" fmla="*/ 230088 w 786362"/>
                <a:gd name="connsiteY2" fmla="*/ 152400 h 463138"/>
                <a:gd name="connsiteX3" fmla="*/ 786362 w 786362"/>
                <a:gd name="connsiteY3" fmla="*/ 0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362" h="463138">
                  <a:moveTo>
                    <a:pt x="17813" y="463138"/>
                  </a:moveTo>
                  <a:cubicBezTo>
                    <a:pt x="0" y="382979"/>
                    <a:pt x="25194" y="317204"/>
                    <a:pt x="115421" y="234730"/>
                  </a:cubicBezTo>
                  <a:cubicBezTo>
                    <a:pt x="221375" y="146118"/>
                    <a:pt x="154076" y="203630"/>
                    <a:pt x="230088" y="152400"/>
                  </a:cubicBezTo>
                  <a:cubicBezTo>
                    <a:pt x="338843" y="110177"/>
                    <a:pt x="392992" y="94508"/>
                    <a:pt x="786362" y="0"/>
                  </a:cubicBezTo>
                </a:path>
              </a:pathLst>
            </a:custGeom>
            <a:ln w="28575">
              <a:solidFill>
                <a:srgbClr val="09CD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655126" y="2662894"/>
              <a:ext cx="2060369" cy="1042208"/>
            </a:xfrm>
            <a:custGeom>
              <a:avLst/>
              <a:gdLst>
                <a:gd name="connsiteX0" fmla="*/ 56407 w 1018308"/>
                <a:gd name="connsiteY0" fmla="*/ 961902 h 961902"/>
                <a:gd name="connsiteX1" fmla="*/ 38594 w 1018308"/>
                <a:gd name="connsiteY1" fmla="*/ 718458 h 961902"/>
                <a:gd name="connsiteX2" fmla="*/ 163285 w 1018308"/>
                <a:gd name="connsiteY2" fmla="*/ 463138 h 961902"/>
                <a:gd name="connsiteX3" fmla="*/ 1018308 w 1018308"/>
                <a:gd name="connsiteY3" fmla="*/ 0 h 961902"/>
                <a:gd name="connsiteX0" fmla="*/ 150424 w 1112325"/>
                <a:gd name="connsiteY0" fmla="*/ 961902 h 1944827"/>
                <a:gd name="connsiteX1" fmla="*/ 2969 w 1112325"/>
                <a:gd name="connsiteY1" fmla="*/ 1904253 h 1944827"/>
                <a:gd name="connsiteX2" fmla="*/ 132611 w 1112325"/>
                <a:gd name="connsiteY2" fmla="*/ 718458 h 1944827"/>
                <a:gd name="connsiteX3" fmla="*/ 257302 w 1112325"/>
                <a:gd name="connsiteY3" fmla="*/ 463138 h 1944827"/>
                <a:gd name="connsiteX4" fmla="*/ 1112325 w 1112325"/>
                <a:gd name="connsiteY4" fmla="*/ 0 h 1944827"/>
                <a:gd name="connsiteX0" fmla="*/ 0 w 1834737"/>
                <a:gd name="connsiteY0" fmla="*/ 1537855 h 2040819"/>
                <a:gd name="connsiteX1" fmla="*/ 725381 w 1834737"/>
                <a:gd name="connsiteY1" fmla="*/ 1904253 h 2040819"/>
                <a:gd name="connsiteX2" fmla="*/ 855023 w 1834737"/>
                <a:gd name="connsiteY2" fmla="*/ 718458 h 2040819"/>
                <a:gd name="connsiteX3" fmla="*/ 979714 w 1834737"/>
                <a:gd name="connsiteY3" fmla="*/ 463138 h 2040819"/>
                <a:gd name="connsiteX4" fmla="*/ 1834737 w 1834737"/>
                <a:gd name="connsiteY4" fmla="*/ 0 h 2040819"/>
                <a:gd name="connsiteX0" fmla="*/ 0 w 1628899"/>
                <a:gd name="connsiteY0" fmla="*/ 1272494 h 1811458"/>
                <a:gd name="connsiteX1" fmla="*/ 725381 w 1628899"/>
                <a:gd name="connsiteY1" fmla="*/ 1638892 h 1811458"/>
                <a:gd name="connsiteX2" fmla="*/ 855023 w 1628899"/>
                <a:gd name="connsiteY2" fmla="*/ 453097 h 1811458"/>
                <a:gd name="connsiteX3" fmla="*/ 979714 w 1628899"/>
                <a:gd name="connsiteY3" fmla="*/ 197777 h 1811458"/>
                <a:gd name="connsiteX4" fmla="*/ 1628899 w 1628899"/>
                <a:gd name="connsiteY4" fmla="*/ 1639761 h 1811458"/>
                <a:gd name="connsiteX0" fmla="*/ 0 w 2254662"/>
                <a:gd name="connsiteY0" fmla="*/ 892339 h 1431303"/>
                <a:gd name="connsiteX1" fmla="*/ 725381 w 2254662"/>
                <a:gd name="connsiteY1" fmla="*/ 1258737 h 1431303"/>
                <a:gd name="connsiteX2" fmla="*/ 855023 w 2254662"/>
                <a:gd name="connsiteY2" fmla="*/ 72942 h 1431303"/>
                <a:gd name="connsiteX3" fmla="*/ 2125683 w 2254662"/>
                <a:gd name="connsiteY3" fmla="*/ 821087 h 1431303"/>
                <a:gd name="connsiteX4" fmla="*/ 1628899 w 2254662"/>
                <a:gd name="connsiteY4" fmla="*/ 1259606 h 1431303"/>
                <a:gd name="connsiteX0" fmla="*/ 0 w 2131621"/>
                <a:gd name="connsiteY0" fmla="*/ 958788 h 1497752"/>
                <a:gd name="connsiteX1" fmla="*/ 725381 w 2131621"/>
                <a:gd name="connsiteY1" fmla="*/ 1325186 h 1497752"/>
                <a:gd name="connsiteX2" fmla="*/ 855023 w 2131621"/>
                <a:gd name="connsiteY2" fmla="*/ 139391 h 1497752"/>
                <a:gd name="connsiteX3" fmla="*/ 1664524 w 2131621"/>
                <a:gd name="connsiteY3" fmla="*/ 488843 h 1497752"/>
                <a:gd name="connsiteX4" fmla="*/ 2125683 w 2131621"/>
                <a:gd name="connsiteY4" fmla="*/ 887536 h 1497752"/>
                <a:gd name="connsiteX5" fmla="*/ 1628899 w 2131621"/>
                <a:gd name="connsiteY5" fmla="*/ 1326055 h 1497752"/>
                <a:gd name="connsiteX0" fmla="*/ 0 w 2832265"/>
                <a:gd name="connsiteY0" fmla="*/ 957798 h 1496762"/>
                <a:gd name="connsiteX1" fmla="*/ 725381 w 2832265"/>
                <a:gd name="connsiteY1" fmla="*/ 1324196 h 1496762"/>
                <a:gd name="connsiteX2" fmla="*/ 855023 w 2832265"/>
                <a:gd name="connsiteY2" fmla="*/ 138401 h 1496762"/>
                <a:gd name="connsiteX3" fmla="*/ 2620488 w 2832265"/>
                <a:gd name="connsiteY3" fmla="*/ 493790 h 1496762"/>
                <a:gd name="connsiteX4" fmla="*/ 2125683 w 2832265"/>
                <a:gd name="connsiteY4" fmla="*/ 886546 h 1496762"/>
                <a:gd name="connsiteX5" fmla="*/ 1628899 w 2832265"/>
                <a:gd name="connsiteY5" fmla="*/ 1325065 h 1496762"/>
                <a:gd name="connsiteX0" fmla="*/ 0 w 2647537"/>
                <a:gd name="connsiteY0" fmla="*/ 978580 h 1517544"/>
                <a:gd name="connsiteX1" fmla="*/ 725381 w 2647537"/>
                <a:gd name="connsiteY1" fmla="*/ 1344978 h 1517544"/>
                <a:gd name="connsiteX2" fmla="*/ 855023 w 2647537"/>
                <a:gd name="connsiteY2" fmla="*/ 159183 h 1517544"/>
                <a:gd name="connsiteX3" fmla="*/ 2287979 w 2647537"/>
                <a:gd name="connsiteY3" fmla="*/ 389882 h 1517544"/>
                <a:gd name="connsiteX4" fmla="*/ 2620488 w 2647537"/>
                <a:gd name="connsiteY4" fmla="*/ 514572 h 1517544"/>
                <a:gd name="connsiteX5" fmla="*/ 2125683 w 2647537"/>
                <a:gd name="connsiteY5" fmla="*/ 907328 h 1517544"/>
                <a:gd name="connsiteX6" fmla="*/ 1628899 w 2647537"/>
                <a:gd name="connsiteY6" fmla="*/ 1345847 h 1517544"/>
                <a:gd name="connsiteX0" fmla="*/ 0 w 3017755"/>
                <a:gd name="connsiteY0" fmla="*/ 929099 h 1468063"/>
                <a:gd name="connsiteX1" fmla="*/ 725381 w 3017755"/>
                <a:gd name="connsiteY1" fmla="*/ 1295497 h 1468063"/>
                <a:gd name="connsiteX2" fmla="*/ 855023 w 3017755"/>
                <a:gd name="connsiteY2" fmla="*/ 109702 h 1468063"/>
                <a:gd name="connsiteX3" fmla="*/ 2723511 w 3017755"/>
                <a:gd name="connsiteY3" fmla="*/ 637284 h 1468063"/>
                <a:gd name="connsiteX4" fmla="*/ 2620488 w 3017755"/>
                <a:gd name="connsiteY4" fmla="*/ 465091 h 1468063"/>
                <a:gd name="connsiteX5" fmla="*/ 2125683 w 3017755"/>
                <a:gd name="connsiteY5" fmla="*/ 857847 h 1468063"/>
                <a:gd name="connsiteX6" fmla="*/ 1628899 w 3017755"/>
                <a:gd name="connsiteY6" fmla="*/ 1296366 h 1468063"/>
                <a:gd name="connsiteX0" fmla="*/ 0 w 3017755"/>
                <a:gd name="connsiteY0" fmla="*/ 929099 h 1432063"/>
                <a:gd name="connsiteX1" fmla="*/ 725381 w 3017755"/>
                <a:gd name="connsiteY1" fmla="*/ 1295497 h 1432063"/>
                <a:gd name="connsiteX2" fmla="*/ 855023 w 3017755"/>
                <a:gd name="connsiteY2" fmla="*/ 109702 h 1432063"/>
                <a:gd name="connsiteX3" fmla="*/ 2723511 w 3017755"/>
                <a:gd name="connsiteY3" fmla="*/ 637284 h 1432063"/>
                <a:gd name="connsiteX4" fmla="*/ 2620488 w 3017755"/>
                <a:gd name="connsiteY4" fmla="*/ 465091 h 1432063"/>
                <a:gd name="connsiteX5" fmla="*/ 2125683 w 3017755"/>
                <a:gd name="connsiteY5" fmla="*/ 857847 h 1432063"/>
                <a:gd name="connsiteX6" fmla="*/ 1557647 w 3017755"/>
                <a:gd name="connsiteY6" fmla="*/ 1147924 h 1432063"/>
                <a:gd name="connsiteX0" fmla="*/ 0 w 3017755"/>
                <a:gd name="connsiteY0" fmla="*/ 929099 h 1432063"/>
                <a:gd name="connsiteX1" fmla="*/ 725381 w 3017755"/>
                <a:gd name="connsiteY1" fmla="*/ 1295497 h 1432063"/>
                <a:gd name="connsiteX2" fmla="*/ 855023 w 3017755"/>
                <a:gd name="connsiteY2" fmla="*/ 109702 h 1432063"/>
                <a:gd name="connsiteX3" fmla="*/ 2723511 w 3017755"/>
                <a:gd name="connsiteY3" fmla="*/ 637284 h 1432063"/>
                <a:gd name="connsiteX4" fmla="*/ 2620488 w 3017755"/>
                <a:gd name="connsiteY4" fmla="*/ 465091 h 1432063"/>
                <a:gd name="connsiteX5" fmla="*/ 2125683 w 3017755"/>
                <a:gd name="connsiteY5" fmla="*/ 857847 h 1432063"/>
                <a:gd name="connsiteX6" fmla="*/ 1474519 w 3017755"/>
                <a:gd name="connsiteY6" fmla="*/ 1195424 h 1432063"/>
                <a:gd name="connsiteX7" fmla="*/ 1557647 w 3017755"/>
                <a:gd name="connsiteY7" fmla="*/ 1147924 h 1432063"/>
                <a:gd name="connsiteX0" fmla="*/ 0 w 3017755"/>
                <a:gd name="connsiteY0" fmla="*/ 929099 h 1432063"/>
                <a:gd name="connsiteX1" fmla="*/ 725381 w 3017755"/>
                <a:gd name="connsiteY1" fmla="*/ 1295497 h 1432063"/>
                <a:gd name="connsiteX2" fmla="*/ 855023 w 3017755"/>
                <a:gd name="connsiteY2" fmla="*/ 109702 h 1432063"/>
                <a:gd name="connsiteX3" fmla="*/ 2723511 w 3017755"/>
                <a:gd name="connsiteY3" fmla="*/ 637284 h 1432063"/>
                <a:gd name="connsiteX4" fmla="*/ 2620488 w 3017755"/>
                <a:gd name="connsiteY4" fmla="*/ 465091 h 1432063"/>
                <a:gd name="connsiteX5" fmla="*/ 2125683 w 3017755"/>
                <a:gd name="connsiteY5" fmla="*/ 857847 h 1432063"/>
                <a:gd name="connsiteX6" fmla="*/ 1658587 w 3017755"/>
                <a:gd name="connsiteY6" fmla="*/ 1266676 h 1432063"/>
                <a:gd name="connsiteX7" fmla="*/ 1557647 w 3017755"/>
                <a:gd name="connsiteY7" fmla="*/ 1147924 h 1432063"/>
                <a:gd name="connsiteX0" fmla="*/ 0 w 3017755"/>
                <a:gd name="connsiteY0" fmla="*/ 929099 h 1432063"/>
                <a:gd name="connsiteX1" fmla="*/ 725381 w 3017755"/>
                <a:gd name="connsiteY1" fmla="*/ 1295497 h 1432063"/>
                <a:gd name="connsiteX2" fmla="*/ 855023 w 3017755"/>
                <a:gd name="connsiteY2" fmla="*/ 109702 h 1432063"/>
                <a:gd name="connsiteX3" fmla="*/ 2723511 w 3017755"/>
                <a:gd name="connsiteY3" fmla="*/ 637284 h 1432063"/>
                <a:gd name="connsiteX4" fmla="*/ 2620488 w 3017755"/>
                <a:gd name="connsiteY4" fmla="*/ 465091 h 1432063"/>
                <a:gd name="connsiteX5" fmla="*/ 2125683 w 3017755"/>
                <a:gd name="connsiteY5" fmla="*/ 857847 h 1432063"/>
                <a:gd name="connsiteX6" fmla="*/ 1557647 w 3017755"/>
                <a:gd name="connsiteY6" fmla="*/ 1147924 h 1432063"/>
                <a:gd name="connsiteX0" fmla="*/ 0 w 3017755"/>
                <a:gd name="connsiteY0" fmla="*/ 929099 h 1432063"/>
                <a:gd name="connsiteX1" fmla="*/ 725381 w 3017755"/>
                <a:gd name="connsiteY1" fmla="*/ 1295497 h 1432063"/>
                <a:gd name="connsiteX2" fmla="*/ 855023 w 3017755"/>
                <a:gd name="connsiteY2" fmla="*/ 109702 h 1432063"/>
                <a:gd name="connsiteX3" fmla="*/ 2723511 w 3017755"/>
                <a:gd name="connsiteY3" fmla="*/ 637284 h 1432063"/>
                <a:gd name="connsiteX4" fmla="*/ 2620488 w 3017755"/>
                <a:gd name="connsiteY4" fmla="*/ 465091 h 1432063"/>
                <a:gd name="connsiteX5" fmla="*/ 2125683 w 3017755"/>
                <a:gd name="connsiteY5" fmla="*/ 857847 h 1432063"/>
                <a:gd name="connsiteX6" fmla="*/ 1652650 w 3017755"/>
                <a:gd name="connsiteY6" fmla="*/ 1302303 h 1432063"/>
                <a:gd name="connsiteX0" fmla="*/ 0 w 3017755"/>
                <a:gd name="connsiteY0" fmla="*/ 929099 h 1432063"/>
                <a:gd name="connsiteX1" fmla="*/ 725381 w 3017755"/>
                <a:gd name="connsiteY1" fmla="*/ 1295497 h 1432063"/>
                <a:gd name="connsiteX2" fmla="*/ 855023 w 3017755"/>
                <a:gd name="connsiteY2" fmla="*/ 109702 h 1432063"/>
                <a:gd name="connsiteX3" fmla="*/ 2723511 w 3017755"/>
                <a:gd name="connsiteY3" fmla="*/ 637284 h 1432063"/>
                <a:gd name="connsiteX4" fmla="*/ 2620488 w 3017755"/>
                <a:gd name="connsiteY4" fmla="*/ 465091 h 1432063"/>
                <a:gd name="connsiteX5" fmla="*/ 2021511 w 3017755"/>
                <a:gd name="connsiteY5" fmla="*/ 1041914 h 1432063"/>
                <a:gd name="connsiteX6" fmla="*/ 1652650 w 3017755"/>
                <a:gd name="connsiteY6" fmla="*/ 1302303 h 1432063"/>
                <a:gd name="connsiteX0" fmla="*/ 0 w 2984109"/>
                <a:gd name="connsiteY0" fmla="*/ 929099 h 1432063"/>
                <a:gd name="connsiteX1" fmla="*/ 725381 w 2984109"/>
                <a:gd name="connsiteY1" fmla="*/ 1295497 h 1432063"/>
                <a:gd name="connsiteX2" fmla="*/ 855023 w 2984109"/>
                <a:gd name="connsiteY2" fmla="*/ 109702 h 1432063"/>
                <a:gd name="connsiteX3" fmla="*/ 2723511 w 2984109"/>
                <a:gd name="connsiteY3" fmla="*/ 637284 h 1432063"/>
                <a:gd name="connsiteX4" fmla="*/ 2418608 w 2984109"/>
                <a:gd name="connsiteY4" fmla="*/ 690722 h 1432063"/>
                <a:gd name="connsiteX5" fmla="*/ 2021511 w 2984109"/>
                <a:gd name="connsiteY5" fmla="*/ 1041914 h 1432063"/>
                <a:gd name="connsiteX6" fmla="*/ 1652650 w 2984109"/>
                <a:gd name="connsiteY6" fmla="*/ 1302303 h 1432063"/>
                <a:gd name="connsiteX0" fmla="*/ 0 w 2984109"/>
                <a:gd name="connsiteY0" fmla="*/ 959777 h 1462741"/>
                <a:gd name="connsiteX1" fmla="*/ 725381 w 2984109"/>
                <a:gd name="connsiteY1" fmla="*/ 1326175 h 1462741"/>
                <a:gd name="connsiteX2" fmla="*/ 855023 w 2984109"/>
                <a:gd name="connsiteY2" fmla="*/ 140380 h 1462741"/>
                <a:gd name="connsiteX3" fmla="*/ 2723511 w 2984109"/>
                <a:gd name="connsiteY3" fmla="*/ 483895 h 1462741"/>
                <a:gd name="connsiteX4" fmla="*/ 2418608 w 2984109"/>
                <a:gd name="connsiteY4" fmla="*/ 721400 h 1462741"/>
                <a:gd name="connsiteX5" fmla="*/ 2021511 w 2984109"/>
                <a:gd name="connsiteY5" fmla="*/ 1072592 h 1462741"/>
                <a:gd name="connsiteX6" fmla="*/ 1652650 w 2984109"/>
                <a:gd name="connsiteY6" fmla="*/ 1332981 h 1462741"/>
                <a:gd name="connsiteX0" fmla="*/ 0 w 2723511"/>
                <a:gd name="connsiteY0" fmla="*/ 959777 h 1462741"/>
                <a:gd name="connsiteX1" fmla="*/ 725381 w 2723511"/>
                <a:gd name="connsiteY1" fmla="*/ 1326175 h 1462741"/>
                <a:gd name="connsiteX2" fmla="*/ 855023 w 2723511"/>
                <a:gd name="connsiteY2" fmla="*/ 140380 h 1462741"/>
                <a:gd name="connsiteX3" fmla="*/ 2723511 w 2723511"/>
                <a:gd name="connsiteY3" fmla="*/ 483895 h 1462741"/>
                <a:gd name="connsiteX4" fmla="*/ 2418608 w 2723511"/>
                <a:gd name="connsiteY4" fmla="*/ 721400 h 1462741"/>
                <a:gd name="connsiteX5" fmla="*/ 2021511 w 2723511"/>
                <a:gd name="connsiteY5" fmla="*/ 1072592 h 1462741"/>
                <a:gd name="connsiteX6" fmla="*/ 1652650 w 2723511"/>
                <a:gd name="connsiteY6" fmla="*/ 1332981 h 1462741"/>
                <a:gd name="connsiteX0" fmla="*/ 0 w 2723511"/>
                <a:gd name="connsiteY0" fmla="*/ 956808 h 1459772"/>
                <a:gd name="connsiteX1" fmla="*/ 725381 w 2723511"/>
                <a:gd name="connsiteY1" fmla="*/ 1323206 h 1459772"/>
                <a:gd name="connsiteX2" fmla="*/ 855023 w 2723511"/>
                <a:gd name="connsiteY2" fmla="*/ 137411 h 1459772"/>
                <a:gd name="connsiteX3" fmla="*/ 2723511 w 2723511"/>
                <a:gd name="connsiteY3" fmla="*/ 498739 h 1459772"/>
                <a:gd name="connsiteX4" fmla="*/ 2418608 w 2723511"/>
                <a:gd name="connsiteY4" fmla="*/ 718431 h 1459772"/>
                <a:gd name="connsiteX5" fmla="*/ 2021511 w 2723511"/>
                <a:gd name="connsiteY5" fmla="*/ 1069623 h 1459772"/>
                <a:gd name="connsiteX6" fmla="*/ 1652650 w 2723511"/>
                <a:gd name="connsiteY6" fmla="*/ 1330012 h 1459772"/>
                <a:gd name="connsiteX0" fmla="*/ 0 w 2723511"/>
                <a:gd name="connsiteY0" fmla="*/ 954829 h 1457793"/>
                <a:gd name="connsiteX1" fmla="*/ 725381 w 2723511"/>
                <a:gd name="connsiteY1" fmla="*/ 1321227 h 1457793"/>
                <a:gd name="connsiteX2" fmla="*/ 855023 w 2723511"/>
                <a:gd name="connsiteY2" fmla="*/ 135432 h 1457793"/>
                <a:gd name="connsiteX3" fmla="*/ 2723511 w 2723511"/>
                <a:gd name="connsiteY3" fmla="*/ 508636 h 1457793"/>
                <a:gd name="connsiteX4" fmla="*/ 2418608 w 2723511"/>
                <a:gd name="connsiteY4" fmla="*/ 716452 h 1457793"/>
                <a:gd name="connsiteX5" fmla="*/ 2021511 w 2723511"/>
                <a:gd name="connsiteY5" fmla="*/ 1067644 h 1457793"/>
                <a:gd name="connsiteX6" fmla="*/ 1652650 w 2723511"/>
                <a:gd name="connsiteY6" fmla="*/ 1328033 h 1457793"/>
                <a:gd name="connsiteX0" fmla="*/ 0 w 2943865"/>
                <a:gd name="connsiteY0" fmla="*/ 954829 h 1457793"/>
                <a:gd name="connsiteX1" fmla="*/ 725381 w 2943865"/>
                <a:gd name="connsiteY1" fmla="*/ 1321227 h 1457793"/>
                <a:gd name="connsiteX2" fmla="*/ 855023 w 2943865"/>
                <a:gd name="connsiteY2" fmla="*/ 135432 h 1457793"/>
                <a:gd name="connsiteX3" fmla="*/ 2723511 w 2943865"/>
                <a:gd name="connsiteY3" fmla="*/ 508636 h 1457793"/>
                <a:gd name="connsiteX4" fmla="*/ 2418608 w 2943865"/>
                <a:gd name="connsiteY4" fmla="*/ 716452 h 1457793"/>
                <a:gd name="connsiteX5" fmla="*/ 2021511 w 2943865"/>
                <a:gd name="connsiteY5" fmla="*/ 1067644 h 1457793"/>
                <a:gd name="connsiteX6" fmla="*/ 1652650 w 2943865"/>
                <a:gd name="connsiteY6" fmla="*/ 1328033 h 1457793"/>
                <a:gd name="connsiteX0" fmla="*/ 0 w 2943865"/>
                <a:gd name="connsiteY0" fmla="*/ 954829 h 1457793"/>
                <a:gd name="connsiteX1" fmla="*/ 725381 w 2943865"/>
                <a:gd name="connsiteY1" fmla="*/ 1321227 h 1457793"/>
                <a:gd name="connsiteX2" fmla="*/ 855023 w 2943865"/>
                <a:gd name="connsiteY2" fmla="*/ 135432 h 1457793"/>
                <a:gd name="connsiteX3" fmla="*/ 2723511 w 2943865"/>
                <a:gd name="connsiteY3" fmla="*/ 508636 h 1457793"/>
                <a:gd name="connsiteX4" fmla="*/ 2418608 w 2943865"/>
                <a:gd name="connsiteY4" fmla="*/ 716452 h 1457793"/>
                <a:gd name="connsiteX5" fmla="*/ 2021511 w 2943865"/>
                <a:gd name="connsiteY5" fmla="*/ 1067644 h 1457793"/>
                <a:gd name="connsiteX6" fmla="*/ 1652650 w 2943865"/>
                <a:gd name="connsiteY6" fmla="*/ 1328033 h 1457793"/>
                <a:gd name="connsiteX0" fmla="*/ 0 w 2943865"/>
                <a:gd name="connsiteY0" fmla="*/ 931078 h 1434042"/>
                <a:gd name="connsiteX1" fmla="*/ 725381 w 2943865"/>
                <a:gd name="connsiteY1" fmla="*/ 1297476 h 1434042"/>
                <a:gd name="connsiteX2" fmla="*/ 855023 w 2943865"/>
                <a:gd name="connsiteY2" fmla="*/ 111681 h 1434042"/>
                <a:gd name="connsiteX3" fmla="*/ 2723511 w 2943865"/>
                <a:gd name="connsiteY3" fmla="*/ 627389 h 1434042"/>
                <a:gd name="connsiteX4" fmla="*/ 2418608 w 2943865"/>
                <a:gd name="connsiteY4" fmla="*/ 692701 h 1434042"/>
                <a:gd name="connsiteX5" fmla="*/ 2021511 w 2943865"/>
                <a:gd name="connsiteY5" fmla="*/ 1043893 h 1434042"/>
                <a:gd name="connsiteX6" fmla="*/ 1652650 w 2943865"/>
                <a:gd name="connsiteY6" fmla="*/ 1304282 h 1434042"/>
                <a:gd name="connsiteX0" fmla="*/ 0 w 2943865"/>
                <a:gd name="connsiteY0" fmla="*/ 931078 h 1434042"/>
                <a:gd name="connsiteX1" fmla="*/ 725381 w 2943865"/>
                <a:gd name="connsiteY1" fmla="*/ 1297476 h 1434042"/>
                <a:gd name="connsiteX2" fmla="*/ 855023 w 2943865"/>
                <a:gd name="connsiteY2" fmla="*/ 111681 h 1434042"/>
                <a:gd name="connsiteX3" fmla="*/ 2723511 w 2943865"/>
                <a:gd name="connsiteY3" fmla="*/ 627389 h 1434042"/>
                <a:gd name="connsiteX4" fmla="*/ 2418608 w 2943865"/>
                <a:gd name="connsiteY4" fmla="*/ 692701 h 1434042"/>
                <a:gd name="connsiteX5" fmla="*/ 2021511 w 2943865"/>
                <a:gd name="connsiteY5" fmla="*/ 1043893 h 1434042"/>
                <a:gd name="connsiteX6" fmla="*/ 1652650 w 2943865"/>
                <a:gd name="connsiteY6" fmla="*/ 1304282 h 1434042"/>
                <a:gd name="connsiteX0" fmla="*/ 0 w 2723511"/>
                <a:gd name="connsiteY0" fmla="*/ 931078 h 1434042"/>
                <a:gd name="connsiteX1" fmla="*/ 725381 w 2723511"/>
                <a:gd name="connsiteY1" fmla="*/ 1297476 h 1434042"/>
                <a:gd name="connsiteX2" fmla="*/ 855023 w 2723511"/>
                <a:gd name="connsiteY2" fmla="*/ 111681 h 1434042"/>
                <a:gd name="connsiteX3" fmla="*/ 2723511 w 2723511"/>
                <a:gd name="connsiteY3" fmla="*/ 627389 h 1434042"/>
                <a:gd name="connsiteX4" fmla="*/ 2418608 w 2723511"/>
                <a:gd name="connsiteY4" fmla="*/ 692701 h 1434042"/>
                <a:gd name="connsiteX5" fmla="*/ 2021511 w 2723511"/>
                <a:gd name="connsiteY5" fmla="*/ 1043893 h 1434042"/>
                <a:gd name="connsiteX6" fmla="*/ 1652650 w 2723511"/>
                <a:gd name="connsiteY6" fmla="*/ 1304282 h 1434042"/>
                <a:gd name="connsiteX0" fmla="*/ 0 w 2867788"/>
                <a:gd name="connsiteY0" fmla="*/ 931078 h 1434042"/>
                <a:gd name="connsiteX1" fmla="*/ 725381 w 2867788"/>
                <a:gd name="connsiteY1" fmla="*/ 1297476 h 1434042"/>
                <a:gd name="connsiteX2" fmla="*/ 855023 w 2867788"/>
                <a:gd name="connsiteY2" fmla="*/ 111681 h 1434042"/>
                <a:gd name="connsiteX3" fmla="*/ 2723511 w 2867788"/>
                <a:gd name="connsiteY3" fmla="*/ 627389 h 1434042"/>
                <a:gd name="connsiteX4" fmla="*/ 2418608 w 2867788"/>
                <a:gd name="connsiteY4" fmla="*/ 692701 h 1434042"/>
                <a:gd name="connsiteX5" fmla="*/ 2021511 w 2867788"/>
                <a:gd name="connsiteY5" fmla="*/ 1043893 h 1434042"/>
                <a:gd name="connsiteX6" fmla="*/ 1652650 w 2867788"/>
                <a:gd name="connsiteY6" fmla="*/ 1304282 h 1434042"/>
                <a:gd name="connsiteX0" fmla="*/ 0 w 2801274"/>
                <a:gd name="connsiteY0" fmla="*/ 970663 h 1473627"/>
                <a:gd name="connsiteX1" fmla="*/ 725381 w 2801274"/>
                <a:gd name="connsiteY1" fmla="*/ 1337061 h 1473627"/>
                <a:gd name="connsiteX2" fmla="*/ 855023 w 2801274"/>
                <a:gd name="connsiteY2" fmla="*/ 151266 h 1473627"/>
                <a:gd name="connsiteX3" fmla="*/ 2489859 w 2801274"/>
                <a:gd name="connsiteY3" fmla="*/ 429464 h 1473627"/>
                <a:gd name="connsiteX4" fmla="*/ 2723511 w 2801274"/>
                <a:gd name="connsiteY4" fmla="*/ 666974 h 1473627"/>
                <a:gd name="connsiteX5" fmla="*/ 2418608 w 2801274"/>
                <a:gd name="connsiteY5" fmla="*/ 732286 h 1473627"/>
                <a:gd name="connsiteX6" fmla="*/ 2021511 w 2801274"/>
                <a:gd name="connsiteY6" fmla="*/ 1083478 h 1473627"/>
                <a:gd name="connsiteX7" fmla="*/ 1652650 w 2801274"/>
                <a:gd name="connsiteY7" fmla="*/ 1343867 h 1473627"/>
                <a:gd name="connsiteX0" fmla="*/ 0 w 2830963"/>
                <a:gd name="connsiteY0" fmla="*/ 976601 h 1479565"/>
                <a:gd name="connsiteX1" fmla="*/ 725381 w 2830963"/>
                <a:gd name="connsiteY1" fmla="*/ 1342999 h 1479565"/>
                <a:gd name="connsiteX2" fmla="*/ 855023 w 2830963"/>
                <a:gd name="connsiteY2" fmla="*/ 157204 h 1479565"/>
                <a:gd name="connsiteX3" fmla="*/ 2519548 w 2830963"/>
                <a:gd name="connsiteY3" fmla="*/ 399776 h 1479565"/>
                <a:gd name="connsiteX4" fmla="*/ 2723511 w 2830963"/>
                <a:gd name="connsiteY4" fmla="*/ 672912 h 1479565"/>
                <a:gd name="connsiteX5" fmla="*/ 2418608 w 2830963"/>
                <a:gd name="connsiteY5" fmla="*/ 738224 h 1479565"/>
                <a:gd name="connsiteX6" fmla="*/ 2021511 w 2830963"/>
                <a:gd name="connsiteY6" fmla="*/ 1089416 h 1479565"/>
                <a:gd name="connsiteX7" fmla="*/ 1652650 w 2830963"/>
                <a:gd name="connsiteY7" fmla="*/ 1349805 h 1479565"/>
                <a:gd name="connsiteX0" fmla="*/ 0 w 2830963"/>
                <a:gd name="connsiteY0" fmla="*/ 976601 h 1479565"/>
                <a:gd name="connsiteX1" fmla="*/ 725381 w 2830963"/>
                <a:gd name="connsiteY1" fmla="*/ 1342999 h 1479565"/>
                <a:gd name="connsiteX2" fmla="*/ 855023 w 2830963"/>
                <a:gd name="connsiteY2" fmla="*/ 157204 h 1479565"/>
                <a:gd name="connsiteX3" fmla="*/ 2519548 w 2830963"/>
                <a:gd name="connsiteY3" fmla="*/ 399776 h 1479565"/>
                <a:gd name="connsiteX4" fmla="*/ 2723511 w 2830963"/>
                <a:gd name="connsiteY4" fmla="*/ 672912 h 1479565"/>
                <a:gd name="connsiteX5" fmla="*/ 2418608 w 2830963"/>
                <a:gd name="connsiteY5" fmla="*/ 738224 h 1479565"/>
                <a:gd name="connsiteX6" fmla="*/ 2021511 w 2830963"/>
                <a:gd name="connsiteY6" fmla="*/ 1089416 h 1479565"/>
                <a:gd name="connsiteX7" fmla="*/ 1652650 w 2830963"/>
                <a:gd name="connsiteY7" fmla="*/ 1349805 h 1479565"/>
                <a:gd name="connsiteX0" fmla="*/ 0 w 2830963"/>
                <a:gd name="connsiteY0" fmla="*/ 576825 h 971922"/>
                <a:gd name="connsiteX1" fmla="*/ 725381 w 2830963"/>
                <a:gd name="connsiteY1" fmla="*/ 943223 h 971922"/>
                <a:gd name="connsiteX2" fmla="*/ 1745673 w 2830963"/>
                <a:gd name="connsiteY2" fmla="*/ 404633 h 971922"/>
                <a:gd name="connsiteX3" fmla="*/ 2519548 w 2830963"/>
                <a:gd name="connsiteY3" fmla="*/ 0 h 971922"/>
                <a:gd name="connsiteX4" fmla="*/ 2723511 w 2830963"/>
                <a:gd name="connsiteY4" fmla="*/ 273136 h 971922"/>
                <a:gd name="connsiteX5" fmla="*/ 2418608 w 2830963"/>
                <a:gd name="connsiteY5" fmla="*/ 338448 h 971922"/>
                <a:gd name="connsiteX6" fmla="*/ 2021511 w 2830963"/>
                <a:gd name="connsiteY6" fmla="*/ 689640 h 971922"/>
                <a:gd name="connsiteX7" fmla="*/ 1652650 w 2830963"/>
                <a:gd name="connsiteY7" fmla="*/ 950029 h 971922"/>
                <a:gd name="connsiteX0" fmla="*/ 0 w 2318346"/>
                <a:gd name="connsiteY0" fmla="*/ 719329 h 995672"/>
                <a:gd name="connsiteX1" fmla="*/ 212764 w 2318346"/>
                <a:gd name="connsiteY1" fmla="*/ 943223 h 995672"/>
                <a:gd name="connsiteX2" fmla="*/ 1233056 w 2318346"/>
                <a:gd name="connsiteY2" fmla="*/ 404633 h 995672"/>
                <a:gd name="connsiteX3" fmla="*/ 2006931 w 2318346"/>
                <a:gd name="connsiteY3" fmla="*/ 0 h 995672"/>
                <a:gd name="connsiteX4" fmla="*/ 2210894 w 2318346"/>
                <a:gd name="connsiteY4" fmla="*/ 273136 h 995672"/>
                <a:gd name="connsiteX5" fmla="*/ 1905991 w 2318346"/>
                <a:gd name="connsiteY5" fmla="*/ 338448 h 995672"/>
                <a:gd name="connsiteX6" fmla="*/ 1508894 w 2318346"/>
                <a:gd name="connsiteY6" fmla="*/ 689640 h 995672"/>
                <a:gd name="connsiteX7" fmla="*/ 1140033 w 2318346"/>
                <a:gd name="connsiteY7" fmla="*/ 950029 h 995672"/>
                <a:gd name="connsiteX0" fmla="*/ 0 w 2318346"/>
                <a:gd name="connsiteY0" fmla="*/ 719329 h 950029"/>
                <a:gd name="connsiteX1" fmla="*/ 1233056 w 2318346"/>
                <a:gd name="connsiteY1" fmla="*/ 404633 h 950029"/>
                <a:gd name="connsiteX2" fmla="*/ 2006931 w 2318346"/>
                <a:gd name="connsiteY2" fmla="*/ 0 h 950029"/>
                <a:gd name="connsiteX3" fmla="*/ 2210894 w 2318346"/>
                <a:gd name="connsiteY3" fmla="*/ 273136 h 950029"/>
                <a:gd name="connsiteX4" fmla="*/ 1905991 w 2318346"/>
                <a:gd name="connsiteY4" fmla="*/ 338448 h 950029"/>
                <a:gd name="connsiteX5" fmla="*/ 1508894 w 2318346"/>
                <a:gd name="connsiteY5" fmla="*/ 689640 h 950029"/>
                <a:gd name="connsiteX6" fmla="*/ 1140033 w 2318346"/>
                <a:gd name="connsiteY6" fmla="*/ 950029 h 950029"/>
                <a:gd name="connsiteX0" fmla="*/ 0 w 2128342"/>
                <a:gd name="connsiteY0" fmla="*/ 950029 h 950029"/>
                <a:gd name="connsiteX1" fmla="*/ 1043052 w 2128342"/>
                <a:gd name="connsiteY1" fmla="*/ 404633 h 950029"/>
                <a:gd name="connsiteX2" fmla="*/ 1816927 w 2128342"/>
                <a:gd name="connsiteY2" fmla="*/ 0 h 950029"/>
                <a:gd name="connsiteX3" fmla="*/ 2020890 w 2128342"/>
                <a:gd name="connsiteY3" fmla="*/ 273136 h 950029"/>
                <a:gd name="connsiteX4" fmla="*/ 1715987 w 2128342"/>
                <a:gd name="connsiteY4" fmla="*/ 338448 h 950029"/>
                <a:gd name="connsiteX5" fmla="*/ 1318890 w 2128342"/>
                <a:gd name="connsiteY5" fmla="*/ 689640 h 950029"/>
                <a:gd name="connsiteX6" fmla="*/ 950029 w 2128342"/>
                <a:gd name="connsiteY6" fmla="*/ 950029 h 950029"/>
                <a:gd name="connsiteX0" fmla="*/ 0 w 2060369"/>
                <a:gd name="connsiteY0" fmla="*/ 1042208 h 1042208"/>
                <a:gd name="connsiteX1" fmla="*/ 1043052 w 2060369"/>
                <a:gd name="connsiteY1" fmla="*/ 496812 h 1042208"/>
                <a:gd name="connsiteX2" fmla="*/ 1816927 w 2060369"/>
                <a:gd name="connsiteY2" fmla="*/ 92179 h 1042208"/>
                <a:gd name="connsiteX3" fmla="*/ 2020890 w 2060369"/>
                <a:gd name="connsiteY3" fmla="*/ 365315 h 1042208"/>
                <a:gd name="connsiteX4" fmla="*/ 1715987 w 2060369"/>
                <a:gd name="connsiteY4" fmla="*/ 430627 h 1042208"/>
                <a:gd name="connsiteX5" fmla="*/ 1318890 w 2060369"/>
                <a:gd name="connsiteY5" fmla="*/ 781819 h 1042208"/>
                <a:gd name="connsiteX6" fmla="*/ 950029 w 2060369"/>
                <a:gd name="connsiteY6" fmla="*/ 1042208 h 10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0369" h="1042208">
                  <a:moveTo>
                    <a:pt x="0" y="1042208"/>
                  </a:moveTo>
                  <a:cubicBezTo>
                    <a:pt x="256887" y="976646"/>
                    <a:pt x="708564" y="616700"/>
                    <a:pt x="1043052" y="496812"/>
                  </a:cubicBezTo>
                  <a:cubicBezTo>
                    <a:pt x="1342080" y="339608"/>
                    <a:pt x="1428322" y="291236"/>
                    <a:pt x="1816927" y="92179"/>
                  </a:cubicBezTo>
                  <a:cubicBezTo>
                    <a:pt x="2060369" y="0"/>
                    <a:pt x="2032765" y="314845"/>
                    <a:pt x="2020890" y="365315"/>
                  </a:cubicBezTo>
                  <a:cubicBezTo>
                    <a:pt x="1935680" y="289960"/>
                    <a:pt x="1832987" y="361210"/>
                    <a:pt x="1715987" y="430627"/>
                  </a:cubicBezTo>
                  <a:cubicBezTo>
                    <a:pt x="1598987" y="500044"/>
                    <a:pt x="1446550" y="679889"/>
                    <a:pt x="1318890" y="781819"/>
                  </a:cubicBezTo>
                  <a:cubicBezTo>
                    <a:pt x="1191230" y="883749"/>
                    <a:pt x="1068370" y="981775"/>
                    <a:pt x="950029" y="1042208"/>
                  </a:cubicBezTo>
                </a:path>
              </a:pathLst>
            </a:custGeom>
            <a:ln w="28575">
              <a:solidFill>
                <a:srgbClr val="09CD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Freihandform 38"/>
          <p:cNvSpPr/>
          <p:nvPr/>
        </p:nvSpPr>
        <p:spPr>
          <a:xfrm>
            <a:off x="5742456" y="4183812"/>
            <a:ext cx="1805657" cy="1672111"/>
          </a:xfrm>
          <a:custGeom>
            <a:avLst/>
            <a:gdLst>
              <a:gd name="connsiteX0" fmla="*/ 56407 w 1018308"/>
              <a:gd name="connsiteY0" fmla="*/ 961902 h 961902"/>
              <a:gd name="connsiteX1" fmla="*/ 38594 w 1018308"/>
              <a:gd name="connsiteY1" fmla="*/ 718458 h 961902"/>
              <a:gd name="connsiteX2" fmla="*/ 163285 w 1018308"/>
              <a:gd name="connsiteY2" fmla="*/ 463138 h 961902"/>
              <a:gd name="connsiteX3" fmla="*/ 1018308 w 1018308"/>
              <a:gd name="connsiteY3" fmla="*/ 0 h 961902"/>
              <a:gd name="connsiteX0" fmla="*/ 35626 w 997527"/>
              <a:gd name="connsiteY0" fmla="*/ 961902 h 961902"/>
              <a:gd name="connsiteX1" fmla="*/ 17813 w 997527"/>
              <a:gd name="connsiteY1" fmla="*/ 718458 h 961902"/>
              <a:gd name="connsiteX2" fmla="*/ 142504 w 997527"/>
              <a:gd name="connsiteY2" fmla="*/ 463138 h 961902"/>
              <a:gd name="connsiteX3" fmla="*/ 997527 w 997527"/>
              <a:gd name="connsiteY3" fmla="*/ 0 h 961902"/>
              <a:gd name="connsiteX0" fmla="*/ 17813 w 1001536"/>
              <a:gd name="connsiteY0" fmla="*/ 956670 h 956670"/>
              <a:gd name="connsiteX1" fmla="*/ 21822 w 1001536"/>
              <a:gd name="connsiteY1" fmla="*/ 718458 h 956670"/>
              <a:gd name="connsiteX2" fmla="*/ 146513 w 1001536"/>
              <a:gd name="connsiteY2" fmla="*/ 463138 h 956670"/>
              <a:gd name="connsiteX3" fmla="*/ 1001536 w 1001536"/>
              <a:gd name="connsiteY3" fmla="*/ 0 h 956670"/>
              <a:gd name="connsiteX0" fmla="*/ 17441 w 1001164"/>
              <a:gd name="connsiteY0" fmla="*/ 956670 h 956670"/>
              <a:gd name="connsiteX1" fmla="*/ 21450 w 1001164"/>
              <a:gd name="connsiteY1" fmla="*/ 718458 h 956670"/>
              <a:gd name="connsiteX2" fmla="*/ 146141 w 1001164"/>
              <a:gd name="connsiteY2" fmla="*/ 463138 h 956670"/>
              <a:gd name="connsiteX3" fmla="*/ 1001164 w 1001164"/>
              <a:gd name="connsiteY3" fmla="*/ 0 h 956670"/>
              <a:gd name="connsiteX0" fmla="*/ 0 w 983723"/>
              <a:gd name="connsiteY0" fmla="*/ 956670 h 956670"/>
              <a:gd name="connsiteX1" fmla="*/ 156763 w 983723"/>
              <a:gd name="connsiteY1" fmla="*/ 592881 h 956670"/>
              <a:gd name="connsiteX2" fmla="*/ 128700 w 983723"/>
              <a:gd name="connsiteY2" fmla="*/ 463138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56763 w 983723"/>
              <a:gd name="connsiteY1" fmla="*/ 592881 h 956670"/>
              <a:gd name="connsiteX2" fmla="*/ 128700 w 983723"/>
              <a:gd name="connsiteY2" fmla="*/ 463138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56763 w 983723"/>
              <a:gd name="connsiteY1" fmla="*/ 592881 h 956670"/>
              <a:gd name="connsiteX2" fmla="*/ 374198 w 983723"/>
              <a:gd name="connsiteY2" fmla="*/ 274772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56763 w 983723"/>
              <a:gd name="connsiteY1" fmla="*/ 592881 h 956670"/>
              <a:gd name="connsiteX2" fmla="*/ 374198 w 983723"/>
              <a:gd name="connsiteY2" fmla="*/ 274772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56763 w 983723"/>
              <a:gd name="connsiteY1" fmla="*/ 592881 h 956670"/>
              <a:gd name="connsiteX2" fmla="*/ 374198 w 983723"/>
              <a:gd name="connsiteY2" fmla="*/ 274772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56763 w 983723"/>
              <a:gd name="connsiteY1" fmla="*/ 592881 h 956670"/>
              <a:gd name="connsiteX2" fmla="*/ 374198 w 983723"/>
              <a:gd name="connsiteY2" fmla="*/ 274772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84040 w 983723"/>
              <a:gd name="connsiteY1" fmla="*/ 493466 h 956670"/>
              <a:gd name="connsiteX2" fmla="*/ 374198 w 983723"/>
              <a:gd name="connsiteY2" fmla="*/ 274772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84040 w 983723"/>
              <a:gd name="connsiteY1" fmla="*/ 493466 h 956670"/>
              <a:gd name="connsiteX2" fmla="*/ 434209 w 983723"/>
              <a:gd name="connsiteY2" fmla="*/ 175357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84040 w 983723"/>
              <a:gd name="connsiteY1" fmla="*/ 493466 h 956670"/>
              <a:gd name="connsiteX2" fmla="*/ 434209 w 983723"/>
              <a:gd name="connsiteY2" fmla="*/ 175357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84040 w 983723"/>
              <a:gd name="connsiteY1" fmla="*/ 493466 h 956670"/>
              <a:gd name="connsiteX2" fmla="*/ 434209 w 983723"/>
              <a:gd name="connsiteY2" fmla="*/ 175357 h 956670"/>
              <a:gd name="connsiteX3" fmla="*/ 983723 w 983723"/>
              <a:gd name="connsiteY3" fmla="*/ 0 h 956670"/>
              <a:gd name="connsiteX0" fmla="*/ 0 w 983723"/>
              <a:gd name="connsiteY0" fmla="*/ 956670 h 956670"/>
              <a:gd name="connsiteX1" fmla="*/ 184040 w 983723"/>
              <a:gd name="connsiteY1" fmla="*/ 493466 h 956670"/>
              <a:gd name="connsiteX2" fmla="*/ 434209 w 983723"/>
              <a:gd name="connsiteY2" fmla="*/ 175357 h 956670"/>
              <a:gd name="connsiteX3" fmla="*/ 983723 w 983723"/>
              <a:gd name="connsiteY3" fmla="*/ 0 h 956670"/>
              <a:gd name="connsiteX0" fmla="*/ 0 w 1141933"/>
              <a:gd name="connsiteY0" fmla="*/ 1014226 h 1014226"/>
              <a:gd name="connsiteX1" fmla="*/ 184040 w 1141933"/>
              <a:gd name="connsiteY1" fmla="*/ 551022 h 1014226"/>
              <a:gd name="connsiteX2" fmla="*/ 434209 w 1141933"/>
              <a:gd name="connsiteY2" fmla="*/ 232913 h 1014226"/>
              <a:gd name="connsiteX3" fmla="*/ 1141933 w 1141933"/>
              <a:gd name="connsiteY3" fmla="*/ 0 h 101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933" h="1014226">
                <a:moveTo>
                  <a:pt x="0" y="1014226"/>
                </a:moveTo>
                <a:cubicBezTo>
                  <a:pt x="96752" y="745700"/>
                  <a:pt x="86213" y="758854"/>
                  <a:pt x="184040" y="551022"/>
                </a:cubicBezTo>
                <a:cubicBezTo>
                  <a:pt x="314600" y="301331"/>
                  <a:pt x="291036" y="325589"/>
                  <a:pt x="434209" y="232913"/>
                </a:cubicBezTo>
                <a:cubicBezTo>
                  <a:pt x="701149" y="102705"/>
                  <a:pt x="905175" y="72282"/>
                  <a:pt x="1141933" y="0"/>
                </a:cubicBezTo>
              </a:path>
            </a:pathLst>
          </a:custGeom>
          <a:ln w="28575">
            <a:solidFill>
              <a:srgbClr val="09C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3" name="Gruppieren 52"/>
          <p:cNvGrpSpPr/>
          <p:nvPr/>
        </p:nvGrpSpPr>
        <p:grpSpPr>
          <a:xfrm flipV="1">
            <a:off x="5767627" y="5657183"/>
            <a:ext cx="56781" cy="55858"/>
            <a:chOff x="5152097" y="5272921"/>
            <a:chExt cx="209774" cy="206363"/>
          </a:xfrm>
        </p:grpSpPr>
        <p:sp>
          <p:nvSpPr>
            <p:cNvPr id="40" name="Rechteck 39"/>
            <p:cNvSpPr/>
            <p:nvPr/>
          </p:nvSpPr>
          <p:spPr>
            <a:xfrm>
              <a:off x="5166182" y="5283595"/>
              <a:ext cx="185015" cy="1778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5166182" y="5283596"/>
              <a:ext cx="195689" cy="18689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flipH="1">
              <a:off x="5152097" y="5272921"/>
              <a:ext cx="209190" cy="2063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 flipV="1">
            <a:off x="5848867" y="5400415"/>
            <a:ext cx="56781" cy="55858"/>
            <a:chOff x="5152097" y="5272921"/>
            <a:chExt cx="209774" cy="206363"/>
          </a:xfrm>
        </p:grpSpPr>
        <p:sp>
          <p:nvSpPr>
            <p:cNvPr id="55" name="Rechteck 54"/>
            <p:cNvSpPr/>
            <p:nvPr/>
          </p:nvSpPr>
          <p:spPr>
            <a:xfrm>
              <a:off x="5166182" y="5283595"/>
              <a:ext cx="185015" cy="1778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Gerade Verbindung 55"/>
            <p:cNvCxnSpPr/>
            <p:nvPr/>
          </p:nvCxnSpPr>
          <p:spPr>
            <a:xfrm>
              <a:off x="5166182" y="5283596"/>
              <a:ext cx="195689" cy="18689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H="1">
              <a:off x="5152097" y="5272921"/>
              <a:ext cx="209190" cy="2063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>
          <a:xfrm flipV="1">
            <a:off x="5969246" y="5115183"/>
            <a:ext cx="56781" cy="55858"/>
            <a:chOff x="5152097" y="5272921"/>
            <a:chExt cx="209774" cy="206363"/>
          </a:xfrm>
        </p:grpSpPr>
        <p:sp>
          <p:nvSpPr>
            <p:cNvPr id="59" name="Rechteck 58"/>
            <p:cNvSpPr/>
            <p:nvPr/>
          </p:nvSpPr>
          <p:spPr>
            <a:xfrm>
              <a:off x="5166182" y="5283595"/>
              <a:ext cx="185015" cy="1778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 Verbindung 59"/>
            <p:cNvCxnSpPr/>
            <p:nvPr/>
          </p:nvCxnSpPr>
          <p:spPr>
            <a:xfrm>
              <a:off x="5166182" y="5283596"/>
              <a:ext cx="195689" cy="18689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flipH="1">
              <a:off x="5152097" y="5272921"/>
              <a:ext cx="209190" cy="2063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pieren 61"/>
          <p:cNvGrpSpPr/>
          <p:nvPr/>
        </p:nvGrpSpPr>
        <p:grpSpPr>
          <a:xfrm flipV="1">
            <a:off x="6118088" y="4819278"/>
            <a:ext cx="56781" cy="55858"/>
            <a:chOff x="5152097" y="5272921"/>
            <a:chExt cx="209774" cy="206363"/>
          </a:xfrm>
        </p:grpSpPr>
        <p:sp>
          <p:nvSpPr>
            <p:cNvPr id="63" name="Rechteck 62"/>
            <p:cNvSpPr/>
            <p:nvPr/>
          </p:nvSpPr>
          <p:spPr>
            <a:xfrm>
              <a:off x="5166182" y="5283595"/>
              <a:ext cx="185015" cy="17789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4" name="Gerade Verbindung 63"/>
            <p:cNvCxnSpPr/>
            <p:nvPr/>
          </p:nvCxnSpPr>
          <p:spPr>
            <a:xfrm>
              <a:off x="5166182" y="5283596"/>
              <a:ext cx="195689" cy="18689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flipH="1">
              <a:off x="5152097" y="5272921"/>
              <a:ext cx="209190" cy="2063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Gleichschenkliges Dreieck 65"/>
          <p:cNvSpPr/>
          <p:nvPr/>
        </p:nvSpPr>
        <p:spPr>
          <a:xfrm>
            <a:off x="5835081" y="5460687"/>
            <a:ext cx="181457" cy="160915"/>
          </a:xfrm>
          <a:prstGeom prst="triangl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Gleichschenkliges Dreieck 66"/>
          <p:cNvSpPr/>
          <p:nvPr/>
        </p:nvSpPr>
        <p:spPr>
          <a:xfrm>
            <a:off x="5948343" y="5171897"/>
            <a:ext cx="181457" cy="160915"/>
          </a:xfrm>
          <a:prstGeom prst="triangl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Gleichschenkliges Dreieck 67"/>
          <p:cNvSpPr/>
          <p:nvPr/>
        </p:nvSpPr>
        <p:spPr>
          <a:xfrm>
            <a:off x="6100743" y="4911571"/>
            <a:ext cx="181457" cy="160915"/>
          </a:xfrm>
          <a:prstGeom prst="triangl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Geschweifte Klammer rechts 68"/>
          <p:cNvSpPr/>
          <p:nvPr/>
        </p:nvSpPr>
        <p:spPr>
          <a:xfrm>
            <a:off x="6361662" y="4920681"/>
            <a:ext cx="88949" cy="718712"/>
          </a:xfrm>
          <a:prstGeom prst="rightBrace">
            <a:avLst>
              <a:gd name="adj1" fmla="val 112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6503981" y="4910009"/>
            <a:ext cx="18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Overload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a </a:t>
            </a:r>
            <a:r>
              <a:rPr lang="de-DE" sz="1200" dirty="0" err="1" smtClean="0"/>
              <a:t>drive</a:t>
            </a:r>
            <a:r>
              <a:rPr lang="de-DE" sz="1200" dirty="0" smtClean="0"/>
              <a:t> </a:t>
            </a:r>
            <a:r>
              <a:rPr lang="de-DE" sz="1200" dirty="0" err="1" smtClean="0"/>
              <a:t>at</a:t>
            </a:r>
            <a:endParaRPr lang="de-DE" sz="1200" dirty="0" smtClean="0"/>
          </a:p>
          <a:p>
            <a:r>
              <a:rPr lang="de-DE" sz="1200" dirty="0" err="1" smtClean="0"/>
              <a:t>these</a:t>
            </a:r>
            <a:r>
              <a:rPr lang="de-DE" sz="1200" dirty="0" smtClean="0"/>
              <a:t> </a:t>
            </a:r>
            <a:r>
              <a:rPr lang="de-DE" sz="1200" dirty="0" err="1" smtClean="0"/>
              <a:t>positions</a:t>
            </a:r>
            <a:endParaRPr lang="de-DE" sz="1200" dirty="0"/>
          </a:p>
        </p:txBody>
      </p:sp>
      <p:sp>
        <p:nvSpPr>
          <p:cNvPr id="71" name="Rechteck 70"/>
          <p:cNvSpPr/>
          <p:nvPr/>
        </p:nvSpPr>
        <p:spPr>
          <a:xfrm>
            <a:off x="4988966" y="1794042"/>
            <a:ext cx="4021684" cy="434958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/>
          <p:cNvSpPr/>
          <p:nvPr/>
        </p:nvSpPr>
        <p:spPr>
          <a:xfrm>
            <a:off x="4988966" y="1794042"/>
            <a:ext cx="4021684" cy="1854033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feld 72"/>
          <p:cNvSpPr txBox="1"/>
          <p:nvPr/>
        </p:nvSpPr>
        <p:spPr>
          <a:xfrm>
            <a:off x="6932195" y="3387201"/>
            <a:ext cx="20746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feeder and its motion path</a:t>
            </a:r>
            <a:endParaRPr lang="en-US" sz="1100" dirty="0"/>
          </a:p>
        </p:txBody>
      </p:sp>
      <p:sp>
        <p:nvSpPr>
          <p:cNvPr id="74" name="Textfeld 73"/>
          <p:cNvSpPr txBox="1"/>
          <p:nvPr/>
        </p:nvSpPr>
        <p:spPr>
          <a:xfrm>
            <a:off x="6225701" y="5882015"/>
            <a:ext cx="2781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feasibility study for a curve segment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05 INPRO_PowerPoint">
  <a:themeElements>
    <a:clrScheme name="INPRO blaublau">
      <a:dk1>
        <a:srgbClr val="000000"/>
      </a:dk1>
      <a:lt1>
        <a:sysClr val="window" lastClr="FFFFFF"/>
      </a:lt1>
      <a:dk2>
        <a:srgbClr val="5A6378"/>
      </a:dk2>
      <a:lt2>
        <a:srgbClr val="FFFFFF"/>
      </a:lt2>
      <a:accent1>
        <a:srgbClr val="239BD2"/>
      </a:accent1>
      <a:accent2>
        <a:srgbClr val="143966"/>
      </a:accent2>
      <a:accent3>
        <a:srgbClr val="D3EBF6"/>
      </a:accent3>
      <a:accent4>
        <a:srgbClr val="7C95E4"/>
      </a:accent4>
      <a:accent5>
        <a:srgbClr val="7BC3E4"/>
      </a:accent5>
      <a:accent6>
        <a:srgbClr val="CFCFF5"/>
      </a:accent6>
      <a:hlink>
        <a:srgbClr val="239BD2"/>
      </a:hlink>
      <a:folHlink>
        <a:srgbClr val="091C33"/>
      </a:folHlink>
    </a:clrScheme>
    <a:fontScheme name="INPRO-Sc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V05 INPRO_PowerPoint</Template>
  <TotalTime>0</TotalTime>
  <Words>1793</Words>
  <Application>Microsoft Office PowerPoint</Application>
  <PresentationFormat>Bildschirmpräsentation (4:3)</PresentationFormat>
  <Paragraphs>850</Paragraphs>
  <Slides>38</Slides>
  <Notes>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V05 INPRO_PowerPoint</vt:lpstr>
      <vt:lpstr>Simulation and Optimization of the transfer of thin flexible sheet metal parts in transfer presses </vt:lpstr>
      <vt:lpstr>Content</vt:lpstr>
      <vt:lpstr>Content</vt:lpstr>
      <vt:lpstr>Problem Domain </vt:lpstr>
      <vt:lpstr>Feeder Systems, Industry Examples </vt:lpstr>
      <vt:lpstr>Videopresentation recorded from PressLineSimulation, Siemens PLM Software</vt:lpstr>
      <vt:lpstr>Content</vt:lpstr>
      <vt:lpstr>Planning the Transfer </vt:lpstr>
      <vt:lpstr>Planning the Transfer </vt:lpstr>
      <vt:lpstr>Planning the Transfer </vt:lpstr>
      <vt:lpstr>Content</vt:lpstr>
      <vt:lpstr>Objectives </vt:lpstr>
      <vt:lpstr>Support </vt:lpstr>
      <vt:lpstr>Content</vt:lpstr>
      <vt:lpstr>Main Methods</vt:lpstr>
      <vt:lpstr>Main Methods</vt:lpstr>
      <vt:lpstr>Additional Methods</vt:lpstr>
      <vt:lpstr>Additional Methods</vt:lpstr>
      <vt:lpstr>Additional Methods</vt:lpstr>
      <vt:lpstr>Additional Methods</vt:lpstr>
      <vt:lpstr>Path planning “algorithm”</vt:lpstr>
      <vt:lpstr>Path planning “algorithm”</vt:lpstr>
      <vt:lpstr>Path planning “algorithm”</vt:lpstr>
      <vt:lpstr>Deformation calculation “algorithm”</vt:lpstr>
      <vt:lpstr>Deformation calculation “algorithm”</vt:lpstr>
      <vt:lpstr>Deformation calculation “algorithm”</vt:lpstr>
      <vt:lpstr>Deformation calculation “algorithm”</vt:lpstr>
      <vt:lpstr>Deformation calculation “algorithm”</vt:lpstr>
      <vt:lpstr>DPP-18 Datendefinitionen</vt:lpstr>
      <vt:lpstr>DPP-18 Datendefinitionen</vt:lpstr>
      <vt:lpstr>Collision detection algorithm</vt:lpstr>
      <vt:lpstr>Tooling optimization</vt:lpstr>
      <vt:lpstr>Speed optimization</vt:lpstr>
      <vt:lpstr>DPP-18 Datendefinitionen</vt:lpstr>
      <vt:lpstr>Content</vt:lpstr>
      <vt:lpstr>Summary and Conclusion</vt:lpstr>
      <vt:lpstr>Acknowledgements</vt:lpstr>
      <vt:lpstr>Thank you for your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and Optimization of the transfer of thin flexible metal sheets in forming presses</dc:title>
  <dc:creator>Josef Prinz</dc:creator>
  <cp:lastModifiedBy>Josef Prinz</cp:lastModifiedBy>
  <cp:revision>151</cp:revision>
  <dcterms:created xsi:type="dcterms:W3CDTF">2014-03-28T08:02:17Z</dcterms:created>
  <dcterms:modified xsi:type="dcterms:W3CDTF">2014-05-06T13:45:00Z</dcterms:modified>
</cp:coreProperties>
</file>