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64" r:id="rId2"/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436" r:id="rId33"/>
    <p:sldId id="432" r:id="rId34"/>
    <p:sldId id="433" r:id="rId35"/>
    <p:sldId id="437" r:id="rId36"/>
    <p:sldId id="434" r:id="rId37"/>
  </p:sldIdLst>
  <p:sldSz cx="9144000" cy="6858000" type="screen4x3"/>
  <p:notesSz cx="9144000" cy="6858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BE0E3"/>
    <a:srgbClr val="2387C8"/>
    <a:srgbClr val="005078"/>
    <a:srgbClr val="87D0FA"/>
    <a:srgbClr val="CCFFFF"/>
    <a:srgbClr val="5CACEE"/>
    <a:srgbClr val="AAAAAA"/>
    <a:srgbClr val="AA7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6" autoAdjust="0"/>
    <p:restoredTop sz="94245" autoAdjust="0"/>
  </p:normalViewPr>
  <p:slideViewPr>
    <p:cSldViewPr>
      <p:cViewPr varScale="1">
        <p:scale>
          <a:sx n="82" d="100"/>
          <a:sy n="82" d="100"/>
        </p:scale>
        <p:origin x="-6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-1710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E990E3B2-03CA-43EB-9C4E-0F8BAF42FBD8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377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D72D6EEB-AE8C-43FF-82C1-78DBA2DB984D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685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F22E7-3BFE-4ABF-9F26-62FBBD5B1E22}" type="slidenum">
              <a:rPr lang="fr-FR" smtClean="0">
                <a:ea typeface="ＭＳ Ｐゴシック" pitchFamily="34" charset="-128"/>
              </a:rPr>
              <a:pPr/>
              <a:t>1</a:t>
            </a:fld>
            <a:endParaRPr lang="fr-F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BE" smtClean="0">
                <a:ea typeface="ＭＳ Ｐゴシック" pitchFamily="34" charset="-128"/>
              </a:rPr>
              <a:t>Re-cap on developments &amp; achievements (as mentioned in plenary two) </a:t>
            </a:r>
            <a:endParaRPr lang="en-IE" smtClean="0">
              <a:ea typeface="ＭＳ Ｐゴシック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109C0F-ABAE-408E-9F82-027AAD9B0B4E}" type="slidenum">
              <a:rPr lang="fr-FR" smtClean="0">
                <a:ea typeface="ＭＳ Ｐゴシック" pitchFamily="34" charset="-128"/>
              </a:rPr>
              <a:pPr>
                <a:defRPr/>
              </a:pPr>
              <a:t>2</a:t>
            </a:fld>
            <a:endParaRPr lang="fr-F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4872-562E-441D-B352-C8E428187C61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64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Components</a:t>
            </a:r>
            <a:r>
              <a:rPr lang="nl-BE" baseline="0" dirty="0" smtClean="0"/>
              <a:t> of FoF 2020</a:t>
            </a:r>
          </a:p>
          <a:p>
            <a:endParaRPr lang="nl-BE" baseline="0" dirty="0" smtClean="0"/>
          </a:p>
          <a:p>
            <a:r>
              <a:rPr lang="nl-BE" baseline="0" dirty="0" smtClean="0"/>
              <a:t>The six R&amp;I priority domains – heart of FoF 2020 roadmap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D6EEB-AE8C-43FF-82C1-78DBA2DB984D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graphicFrame>
        <p:nvGraphicFramePr>
          <p:cNvPr id="1048" name="Group 24"/>
          <p:cNvGraphicFramePr>
            <a:graphicFrameLocks noGrp="1"/>
          </p:cNvGraphicFramePr>
          <p:nvPr/>
        </p:nvGraphicFramePr>
        <p:xfrm>
          <a:off x="1111250" y="6296025"/>
          <a:ext cx="2012950" cy="263525"/>
        </p:xfrm>
        <a:graphic>
          <a:graphicData uri="http://schemas.openxmlformats.org/drawingml/2006/table">
            <a:tbl>
              <a:tblPr/>
              <a:tblGrid>
                <a:gridCol w="2012950"/>
              </a:tblGrid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30" name="Picture 3" descr="Logo-EFFRA-full-rgb-S.jpg"/>
          <p:cNvPicPr>
            <a:picLocks noChangeAspect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162800" y="5791200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50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5078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5078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5078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5078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AA71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AA71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AA71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AA71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387C8"/>
        </a:buClr>
        <a:buChar char="•"/>
        <a:defRPr sz="3200">
          <a:solidFill>
            <a:srgbClr val="00507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AAAAA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078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387C8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AAAAA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AA71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AA71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AA71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AA71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3.tiff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© Prima Rapido Head_compressedDOC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3568" y="260648"/>
            <a:ext cx="8460432" cy="5097741"/>
          </a:xfrm>
          <a:prstGeom prst="rect">
            <a:avLst/>
          </a:prstGeom>
        </p:spPr>
      </p:pic>
      <p:pic>
        <p:nvPicPr>
          <p:cNvPr id="2051" name="Picture 3" descr="EFFRA-presentation-1-cover-MASK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Logo-EFFRA-full-rgb-S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19800" y="5105400"/>
            <a:ext cx="27241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2387C8"/>
                </a:solidFill>
              </a:rPr>
              <a:t>Factories of the Future PPP</a:t>
            </a:r>
            <a:br>
              <a:rPr lang="en-US" sz="2800" dirty="0" smtClean="0">
                <a:solidFill>
                  <a:srgbClr val="2387C8"/>
                </a:solidFill>
              </a:rPr>
            </a:br>
            <a:r>
              <a:rPr lang="en-US" dirty="0" smtClean="0"/>
              <a:t>Achievements and </a:t>
            </a:r>
            <a:r>
              <a:rPr lang="en-US" dirty="0" err="1" smtClean="0"/>
              <a:t>FoF</a:t>
            </a:r>
            <a:r>
              <a:rPr lang="en-US" dirty="0" smtClean="0"/>
              <a:t> 2020</a:t>
            </a:r>
          </a:p>
        </p:txBody>
      </p:sp>
      <p:sp>
        <p:nvSpPr>
          <p:cNvPr id="2054" name="Title 6"/>
          <p:cNvSpPr txBox="1">
            <a:spLocks/>
          </p:cNvSpPr>
          <p:nvPr/>
        </p:nvSpPr>
        <p:spPr bwMode="auto">
          <a:xfrm>
            <a:off x="694267" y="472514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dirty="0" smtClean="0">
                <a:solidFill>
                  <a:srgbClr val="AAAAAA"/>
                </a:solidFill>
              </a:rPr>
              <a:t>7 May 2014</a:t>
            </a:r>
            <a:r>
              <a:rPr lang="en-US" dirty="0">
                <a:solidFill>
                  <a:srgbClr val="AAAAAA"/>
                </a:solidFill>
              </a:rPr>
              <a:t/>
            </a:r>
            <a:br>
              <a:rPr lang="en-US" dirty="0">
                <a:solidFill>
                  <a:srgbClr val="AAAAAA"/>
                </a:solidFill>
              </a:rPr>
            </a:br>
            <a:r>
              <a:rPr lang="en-US" sz="2400" dirty="0" err="1" smtClean="0">
                <a:solidFill>
                  <a:srgbClr val="005078"/>
                </a:solidFill>
              </a:rPr>
              <a:t>Rikardo</a:t>
            </a:r>
            <a:r>
              <a:rPr lang="en-US" sz="2400" dirty="0" smtClean="0">
                <a:solidFill>
                  <a:srgbClr val="005078"/>
                </a:solidFill>
              </a:rPr>
              <a:t> </a:t>
            </a:r>
            <a:r>
              <a:rPr lang="en-US" sz="2400" dirty="0" err="1" smtClean="0">
                <a:solidFill>
                  <a:srgbClr val="005078"/>
                </a:solidFill>
              </a:rPr>
              <a:t>Bueno</a:t>
            </a:r>
            <a:endParaRPr lang="en-US" sz="2400" dirty="0">
              <a:solidFill>
                <a:srgbClr val="005078"/>
              </a:solidFill>
            </a:endParaRPr>
          </a:p>
          <a:p>
            <a:r>
              <a:rPr lang="en-US" dirty="0" smtClean="0">
                <a:solidFill>
                  <a:srgbClr val="2387C8"/>
                </a:solidFill>
              </a:rPr>
              <a:t>Co-chair of the </a:t>
            </a:r>
            <a:r>
              <a:rPr lang="en-US" dirty="0" err="1" smtClean="0">
                <a:solidFill>
                  <a:srgbClr val="2387C8"/>
                </a:solidFill>
              </a:rPr>
              <a:t>FoF</a:t>
            </a:r>
            <a:r>
              <a:rPr lang="en-US" dirty="0" smtClean="0">
                <a:solidFill>
                  <a:srgbClr val="2387C8"/>
                </a:solidFill>
              </a:rPr>
              <a:t> Partnership Board</a:t>
            </a:r>
            <a:endParaRPr lang="en-US" dirty="0">
              <a:solidFill>
                <a:srgbClr val="238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2286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97" y="3204974"/>
            <a:ext cx="3951089" cy="182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14192" r="66973" b="75682"/>
          <a:stretch/>
        </p:blipFill>
        <p:spPr bwMode="auto">
          <a:xfrm>
            <a:off x="2688363" y="1343059"/>
            <a:ext cx="1944216" cy="90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32378" y="2331416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000000"/>
                </a:solidFill>
              </a:rPr>
              <a:t>Eco Manufactured transportation means from Clean and Competitive Factory </a:t>
            </a:r>
            <a:endParaRPr lang="nl-BE" dirty="0">
              <a:solidFill>
                <a:srgbClr val="00507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6487" y="1482532"/>
            <a:ext cx="1606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EMC2-Factory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reeform 17"/>
          <p:cNvSpPr/>
          <p:nvPr/>
        </p:nvSpPr>
        <p:spPr bwMode="auto">
          <a:xfrm>
            <a:off x="0" y="3094725"/>
            <a:ext cx="1728193" cy="496939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0" y="3818625"/>
            <a:ext cx="1728193" cy="496939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6660231" y="2362200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6516216" y="3479364"/>
            <a:ext cx="2716684" cy="590339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6527923" y="3961419"/>
            <a:ext cx="2716684" cy="46844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12291" y="2587166"/>
            <a:ext cx="1728193" cy="496939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016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14"/>
          <p:cNvSpPr/>
          <p:nvPr/>
        </p:nvSpPr>
        <p:spPr bwMode="auto">
          <a:xfrm>
            <a:off x="179513" y="3859618"/>
            <a:ext cx="1208509" cy="540113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6516216" y="2977117"/>
            <a:ext cx="2520280" cy="1087306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5983" y="1747598"/>
            <a:ext cx="2770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Factory </a:t>
            </a:r>
            <a:r>
              <a:rPr lang="en-US" b="1" dirty="0" err="1"/>
              <a:t>ECO-friendly</a:t>
            </a:r>
            <a:r>
              <a:rPr lang="en-US" b="1" dirty="0"/>
              <a:t> and energy efficient technologies and adaptive </a:t>
            </a:r>
            <a:r>
              <a:rPr lang="en-US" b="1" dirty="0" err="1"/>
              <a:t>autoMATION</a:t>
            </a:r>
            <a:r>
              <a:rPr lang="en-US" b="1" dirty="0"/>
              <a:t> </a:t>
            </a:r>
            <a:r>
              <a:rPr lang="en-US" b="1" dirty="0" smtClean="0"/>
              <a:t>solutions</a:t>
            </a:r>
            <a:endParaRPr lang="nl-BE" b="1" dirty="0"/>
          </a:p>
        </p:txBody>
      </p:sp>
      <p:pic>
        <p:nvPicPr>
          <p:cNvPr id="24" name="Picture 4" descr="C:\Users\CDCB\Pictures\Factory-Ecom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83" y="847794"/>
            <a:ext cx="2895600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DCB\Pictures\Project1-1024x82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09" y="3123376"/>
            <a:ext cx="3855707" cy="311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77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08" y="764580"/>
            <a:ext cx="2681157" cy="16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944" y="2348880"/>
            <a:ext cx="3556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Plug-and-produce </a:t>
            </a:r>
            <a:r>
              <a:rPr lang="en-US" b="1" dirty="0" err="1"/>
              <a:t>COmponents</a:t>
            </a:r>
            <a:r>
              <a:rPr lang="en-US" b="1" dirty="0"/>
              <a:t> and </a:t>
            </a:r>
            <a:r>
              <a:rPr lang="en-US" b="1" dirty="0" err="1"/>
              <a:t>METhods</a:t>
            </a:r>
            <a:r>
              <a:rPr lang="en-US" b="1" dirty="0"/>
              <a:t> for adaptive control of industrial robots enabling cost effective, high precision manufacturing in factories of the future </a:t>
            </a:r>
            <a:endParaRPr lang="nl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93096"/>
            <a:ext cx="3008400" cy="64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1800" y="5013176"/>
            <a:ext cx="3654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Plug and Produce Components for Optimum Dynamic Performance Manufacturing Systems </a:t>
            </a:r>
            <a:endParaRPr lang="nl-BE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6590928" y="2941140"/>
            <a:ext cx="2445568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12291" y="3126810"/>
            <a:ext cx="1335509" cy="48423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746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86" y="1123628"/>
            <a:ext cx="3082411" cy="93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0928" y="2287295"/>
            <a:ext cx="3654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Knowledge, Awareness and Prediction of Man, Machine, Material and Method in Manufacturing </a:t>
            </a:r>
            <a:endParaRPr lang="nl-B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46" y="3699940"/>
            <a:ext cx="2887291" cy="8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8939" y="4653136"/>
            <a:ext cx="32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Production Logistics and Sustainability Cockpit </a:t>
            </a:r>
            <a:endParaRPr lang="nl-BE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6698905" y="3385072"/>
            <a:ext cx="2337591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12290" y="3124200"/>
            <a:ext cx="1208509" cy="41866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12291" y="3903077"/>
            <a:ext cx="1348209" cy="41866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61489" y="3531772"/>
            <a:ext cx="1348209" cy="41866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10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148" name="Picture 4" descr="http://www.effra.eu/attachments/picturemediums/project_picturemedium_969-IMAGINE%20project%20logo-v2-small-600p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00" y="1116112"/>
            <a:ext cx="3146400" cy="10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2936" y="2292243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Innovative End-to-end Management of Dynamic Manufacturing Networks </a:t>
            </a:r>
            <a:endParaRPr lang="nl-BE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24" y="3491127"/>
            <a:ext cx="2177735" cy="153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52936" y="5030688"/>
            <a:ext cx="3726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Collaborative Manufacturing Network for Competitive Advantage </a:t>
            </a:r>
            <a:endParaRPr lang="nl-BE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6516216" y="3385072"/>
            <a:ext cx="2520280" cy="1072628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12290" y="3124200"/>
            <a:ext cx="1208509" cy="41866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085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2009" y="1340768"/>
            <a:ext cx="36003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BE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MAN-MADE</a:t>
            </a:r>
            <a:endParaRPr lang="nl-BE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 lvl="0">
              <a:defRPr/>
            </a:pPr>
            <a:endParaRPr lang="nl-BE" sz="2400" dirty="0" smtClean="0">
              <a:solidFill>
                <a:srgbClr val="005078"/>
              </a:solidFill>
            </a:endParaRPr>
          </a:p>
          <a:p>
            <a:pPr lvl="0">
              <a:defRPr/>
            </a:pPr>
            <a:endParaRPr lang="nl-BE" sz="2400" dirty="0" smtClean="0">
              <a:solidFill>
                <a:srgbClr val="005078"/>
              </a:solidFill>
            </a:endParaRPr>
          </a:p>
          <a:p>
            <a:pPr lvl="0">
              <a:defRPr/>
            </a:pPr>
            <a:r>
              <a:rPr lang="en-US" b="1" dirty="0" err="1" smtClean="0">
                <a:solidFill>
                  <a:srgbClr val="000000"/>
                </a:solidFill>
              </a:rPr>
              <a:t>MANufacturing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through </a:t>
            </a:r>
            <a:r>
              <a:rPr lang="en-US" b="1" dirty="0" err="1">
                <a:solidFill>
                  <a:srgbClr val="000000"/>
                </a:solidFill>
              </a:rPr>
              <a:t>ergonoMic</a:t>
            </a:r>
            <a:r>
              <a:rPr lang="en-US" b="1" dirty="0">
                <a:solidFill>
                  <a:srgbClr val="000000"/>
                </a:solidFill>
              </a:rPr>
              <a:t> and safe Anthropocentric </a:t>
            </a:r>
            <a:r>
              <a:rPr lang="en-US" b="1" dirty="0" err="1">
                <a:solidFill>
                  <a:srgbClr val="000000"/>
                </a:solidFill>
              </a:rPr>
              <a:t>aDaptive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workplacEs</a:t>
            </a:r>
            <a:r>
              <a:rPr lang="en-US" b="1" dirty="0">
                <a:solidFill>
                  <a:srgbClr val="000000"/>
                </a:solidFill>
              </a:rPr>
              <a:t> for context aware factories in EUROPE </a:t>
            </a:r>
            <a:endParaRPr lang="nl-BE" dirty="0">
              <a:solidFill>
                <a:srgbClr val="00507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2009" y="1988840"/>
            <a:ext cx="3774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Workplaces of the future: the new people-</a:t>
            </a:r>
            <a:r>
              <a:rPr lang="en-US" dirty="0" err="1"/>
              <a:t>centred</a:t>
            </a:r>
            <a:r>
              <a:rPr lang="en-US" dirty="0"/>
              <a:t> production site</a:t>
            </a:r>
            <a:endParaRPr lang="nl-B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0" y="3501125"/>
            <a:ext cx="1728193" cy="496939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60231" y="2959100"/>
            <a:ext cx="2162672" cy="624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98904" y="4295422"/>
            <a:ext cx="1979983" cy="355561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046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33413"/>
            <a:ext cx="156051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99792" y="1286758"/>
            <a:ext cx="33123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KNOW4CAR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pPr lvl="1"/>
            <a:r>
              <a:rPr lang="en-US" b="1" dirty="0" smtClean="0"/>
              <a:t>An </a:t>
            </a:r>
            <a:r>
              <a:rPr lang="en-US" b="1" dirty="0"/>
              <a:t>Internet-based Collaborative Platform for Managing Manufacturing Knowledge </a:t>
            </a:r>
            <a:endParaRPr lang="nl-B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6516216" y="4216400"/>
            <a:ext cx="2208684" cy="497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516216" y="3452624"/>
            <a:ext cx="2520279" cy="59994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12290" y="3124200"/>
            <a:ext cx="1208509" cy="41866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112289" y="3490607"/>
            <a:ext cx="1208509" cy="41866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634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6614219" y="4288221"/>
            <a:ext cx="2208684" cy="883289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12290" y="3124200"/>
            <a:ext cx="1208509" cy="791302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6516216" y="3462205"/>
            <a:ext cx="2520280" cy="90659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37" y="769290"/>
            <a:ext cx="1653953" cy="124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958731" y="2173340"/>
            <a:ext cx="2770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Virtual Simulation and Training of Assembly and Service Processes in Digital Factories </a:t>
            </a:r>
            <a:endParaRPr lang="nl-BE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00" y="3397005"/>
            <a:ext cx="3329188" cy="22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25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2" descr="http://www.effra.eu/attachments/picturemediums/project_picturemedium_993-RLW%20Navigator%20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44304"/>
            <a:ext cx="1905000" cy="952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699792" y="2361654"/>
            <a:ext cx="36004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Remote Laser Welding System Navigator for Eco &amp; Resilient Automotive </a:t>
            </a:r>
            <a:r>
              <a:rPr lang="en-US" b="1" dirty="0" smtClean="0"/>
              <a:t>Factories </a:t>
            </a:r>
            <a:endParaRPr lang="nl-B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20445" r="21608" b="17493"/>
          <a:stretch/>
        </p:blipFill>
        <p:spPr bwMode="auto">
          <a:xfrm>
            <a:off x="2779484" y="3520357"/>
            <a:ext cx="3441015" cy="22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6516216" y="2433575"/>
            <a:ext cx="2208684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4219" y="4541775"/>
            <a:ext cx="2208684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12290" y="3124200"/>
            <a:ext cx="1208509" cy="41866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12291" y="3860800"/>
            <a:ext cx="1360909" cy="50800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6516216" y="3462205"/>
            <a:ext cx="2520280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039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404664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32371" y="44624"/>
            <a:ext cx="7412037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sz="2400" dirty="0" smtClean="0">
                <a:solidFill>
                  <a:srgbClr val="005078"/>
                </a:solidFill>
              </a:rPr>
              <a:t>The FoF 2020 Roadmap</a:t>
            </a:r>
            <a:endParaRPr lang="en-GB" sz="2400" dirty="0">
              <a:solidFill>
                <a:srgbClr val="00507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555776" y="44624"/>
            <a:ext cx="6588224" cy="6386796"/>
          </a:xfrm>
          <a:prstGeom prst="rect">
            <a:avLst/>
          </a:prstGeom>
          <a:solidFill>
            <a:srgbClr val="FFFFFF">
              <a:alpha val="4784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" y="2348880"/>
            <a:ext cx="23526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 bwMode="auto">
          <a:xfrm>
            <a:off x="2774192" y="1268760"/>
            <a:ext cx="4966159" cy="4608512"/>
          </a:xfrm>
          <a:prstGeom prst="wedgeRectCallout">
            <a:avLst>
              <a:gd name="adj1" fmla="val -73000"/>
              <a:gd name="adj2" fmla="val -15720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IE" b="1" i="1" dirty="0" smtClean="0"/>
          </a:p>
          <a:p>
            <a:r>
              <a:rPr lang="en-IE" sz="2000" b="1" i="1" dirty="0" smtClean="0"/>
              <a:t>Manufacturing Future Products</a:t>
            </a:r>
          </a:p>
          <a:p>
            <a:endParaRPr lang="en-IE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i="1" dirty="0" smtClean="0"/>
              <a:t>Mobility</a:t>
            </a:r>
            <a:r>
              <a:rPr lang="en-I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i="1" dirty="0" smtClean="0"/>
              <a:t>Healthcare (from clothing to medical equipment)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i="1" dirty="0" smtClean="0"/>
              <a:t>Energy</a:t>
            </a:r>
            <a:r>
              <a:rPr lang="en-IE" dirty="0" smtClean="0"/>
              <a:t> systems (solar</a:t>
            </a:r>
            <a:r>
              <a:rPr lang="en-IE" dirty="0"/>
              <a:t>, wind and tidal power solutions and energy </a:t>
            </a:r>
            <a:r>
              <a:rPr lang="en-IE" dirty="0" smtClean="0"/>
              <a:t>storage)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 smtClean="0"/>
              <a:t>Smart systems </a:t>
            </a:r>
            <a:r>
              <a:rPr lang="en-IE" dirty="0" smtClean="0"/>
              <a:t>(including embedded systems and micro-mechanical systems or systems with </a:t>
            </a:r>
            <a:r>
              <a:rPr lang="en-IE" dirty="0" err="1" smtClean="0"/>
              <a:t>nano</a:t>
            </a:r>
            <a:r>
              <a:rPr lang="en-IE" dirty="0" smtClean="0"/>
              <a:t>-features)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3803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15" y="1268760"/>
            <a:ext cx="2689478" cy="3776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Placeholder 6" descr="T+USA+Diving+Grand+Prix+Day+2+I7xEveboOsdl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1115616" y="1206212"/>
            <a:ext cx="2677755" cy="23123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6146114" y="5086925"/>
            <a:ext cx="2351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5078"/>
              </a:buClr>
            </a:pPr>
            <a:r>
              <a:rPr lang="en-GB" b="1" dirty="0" smtClean="0">
                <a:solidFill>
                  <a:srgbClr val="2387C8"/>
                </a:solidFill>
              </a:rPr>
              <a:t>Over € 2 Billion</a:t>
            </a:r>
            <a:r>
              <a:rPr lang="en-GB" b="1" dirty="0" smtClean="0"/>
              <a:t> total project budget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83569" y="3632941"/>
            <a:ext cx="4220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5078"/>
              </a:buClr>
            </a:pPr>
            <a:r>
              <a:rPr lang="en-GB" b="1" dirty="0">
                <a:solidFill>
                  <a:srgbClr val="2387C8"/>
                </a:solidFill>
              </a:rPr>
              <a:t>Over € </a:t>
            </a:r>
            <a:r>
              <a:rPr lang="en-GB" b="1" dirty="0" smtClean="0">
                <a:solidFill>
                  <a:srgbClr val="2387C8"/>
                </a:solidFill>
              </a:rPr>
              <a:t>1 Billion </a:t>
            </a:r>
            <a:r>
              <a:rPr lang="en-GB" b="1" dirty="0" smtClean="0"/>
              <a:t>total project budget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35465" y="620688"/>
            <a:ext cx="1037234" cy="780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751" y="188640"/>
            <a:ext cx="2946784" cy="98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4271869" y="2132856"/>
            <a:ext cx="1265275" cy="760358"/>
          </a:xfrm>
          <a:prstGeom prst="rightArrow">
            <a:avLst/>
          </a:prstGeom>
          <a:solidFill>
            <a:srgbClr val="005078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889496" y="4643844"/>
            <a:ext cx="2493961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354547" y="4627876"/>
            <a:ext cx="21165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5078"/>
              </a:buClr>
            </a:pPr>
            <a:r>
              <a:rPr lang="en-US" b="1" dirty="0" smtClean="0">
                <a:solidFill>
                  <a:srgbClr val="2387C8"/>
                </a:solidFill>
              </a:rPr>
              <a:t>50% </a:t>
            </a:r>
            <a:r>
              <a:rPr lang="en-US" b="1" dirty="0" smtClean="0"/>
              <a:t>industry participation 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99165" y="5061746"/>
            <a:ext cx="2232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5078"/>
              </a:buClr>
            </a:pPr>
            <a:r>
              <a:rPr lang="nl-BE" b="1" dirty="0" smtClean="0">
                <a:solidFill>
                  <a:srgbClr val="2387C8"/>
                </a:solidFill>
              </a:rPr>
              <a:t>SME</a:t>
            </a:r>
            <a:r>
              <a:rPr lang="nl-BE" b="1" dirty="0" smtClean="0"/>
              <a:t> </a:t>
            </a:r>
            <a:r>
              <a:rPr lang="nl-BE" b="1" dirty="0" err="1" smtClean="0"/>
              <a:t>participation</a:t>
            </a:r>
            <a:endParaRPr lang="nl-BE" b="1" dirty="0" smtClean="0"/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64236" y="4481954"/>
            <a:ext cx="3240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5078"/>
              </a:buClr>
            </a:pPr>
            <a:r>
              <a:rPr lang="nl-BE" b="1" dirty="0" smtClean="0"/>
              <a:t>Over </a:t>
            </a:r>
            <a:r>
              <a:rPr lang="nl-BE" b="1" dirty="0" smtClean="0">
                <a:solidFill>
                  <a:srgbClr val="2387C8"/>
                </a:solidFill>
              </a:rPr>
              <a:t>1,000</a:t>
            </a:r>
            <a:r>
              <a:rPr lang="nl-BE" b="1" dirty="0" smtClean="0"/>
              <a:t> </a:t>
            </a:r>
            <a:r>
              <a:rPr lang="nl-BE" b="1" dirty="0" err="1" smtClean="0"/>
              <a:t>organisations</a:t>
            </a:r>
            <a:endParaRPr lang="nl-BE" b="1" dirty="0" smtClean="0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2972699" y="5314511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5078"/>
              </a:buClr>
            </a:pPr>
            <a:r>
              <a:rPr lang="nl-BE" b="1" dirty="0" err="1" smtClean="0">
                <a:solidFill>
                  <a:srgbClr val="2387C8"/>
                </a:solidFill>
              </a:rPr>
              <a:t>Demonstration</a:t>
            </a:r>
            <a:endParaRPr lang="nl-BE" b="1" dirty="0" smtClean="0"/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257683" y="5748982"/>
            <a:ext cx="3096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5078"/>
              </a:buClr>
            </a:pPr>
            <a:r>
              <a:rPr lang="nl-BE" b="1" dirty="0" err="1" smtClean="0">
                <a:solidFill>
                  <a:srgbClr val="2387C8"/>
                </a:solidFill>
              </a:rPr>
              <a:t>Committed</a:t>
            </a:r>
            <a:r>
              <a:rPr lang="nl-BE" b="1" dirty="0" smtClean="0"/>
              <a:t> </a:t>
            </a:r>
            <a:r>
              <a:rPr lang="nl-BE" b="1" dirty="0" err="1" smtClean="0"/>
              <a:t>industry</a:t>
            </a:r>
            <a:r>
              <a:rPr lang="nl-BE" b="1" dirty="0" smtClean="0"/>
              <a:t> &amp; </a:t>
            </a:r>
          </a:p>
          <a:p>
            <a:pPr eaLnBrk="0" hangingPunct="0">
              <a:buClr>
                <a:srgbClr val="005078"/>
              </a:buClr>
            </a:pPr>
            <a:r>
              <a:rPr lang="nl-BE" b="1" dirty="0" smtClean="0"/>
              <a:t>strong research </a:t>
            </a:r>
            <a:r>
              <a:rPr lang="nl-BE" b="1" dirty="0" err="1" smtClean="0"/>
              <a:t>network</a:t>
            </a:r>
            <a:endParaRPr lang="nl-BE" b="1" dirty="0" smtClean="0"/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51628" y="5678171"/>
            <a:ext cx="22028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5078"/>
              </a:buClr>
            </a:pPr>
            <a:r>
              <a:rPr lang="nl-BE" b="1" dirty="0" err="1" smtClean="0">
                <a:solidFill>
                  <a:srgbClr val="2387C8"/>
                </a:solidFill>
              </a:rPr>
              <a:t>Dissemination</a:t>
            </a:r>
            <a:endParaRPr lang="en-IE" b="1" dirty="0">
              <a:solidFill>
                <a:srgbClr val="2387C8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69390" y="4085193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5078"/>
              </a:buClr>
            </a:pPr>
            <a:r>
              <a:rPr lang="nl-BE" b="1" dirty="0" smtClean="0">
                <a:solidFill>
                  <a:srgbClr val="2387C8"/>
                </a:solidFill>
              </a:rPr>
              <a:t>151</a:t>
            </a:r>
            <a:r>
              <a:rPr lang="nl-BE" b="1" dirty="0" smtClean="0"/>
              <a:t> </a:t>
            </a:r>
            <a:r>
              <a:rPr lang="nl-BE" b="1" dirty="0" err="1"/>
              <a:t>Projects</a:t>
            </a:r>
            <a:r>
              <a:rPr lang="nl-BE" b="1" dirty="0"/>
              <a:t> </a:t>
            </a:r>
            <a:r>
              <a:rPr lang="nl-BE" b="1" dirty="0" err="1"/>
              <a:t>launched</a:t>
            </a:r>
            <a:endParaRPr lang="nl-BE" b="1" dirty="0">
              <a:solidFill>
                <a:srgbClr val="005078"/>
              </a:solidFill>
            </a:endParaRPr>
          </a:p>
        </p:txBody>
      </p:sp>
      <p:sp>
        <p:nvSpPr>
          <p:cNvPr id="25" name="Title 6"/>
          <p:cNvSpPr txBox="1">
            <a:spLocks/>
          </p:cNvSpPr>
          <p:nvPr/>
        </p:nvSpPr>
        <p:spPr>
          <a:xfrm>
            <a:off x="109736" y="44624"/>
            <a:ext cx="8134672" cy="571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07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07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07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07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07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A71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A71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A71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A71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kern="0" dirty="0" smtClean="0">
                <a:solidFill>
                  <a:srgbClr val="2387C8"/>
                </a:solidFill>
              </a:rPr>
              <a:t>The Factories of the Future PPP </a:t>
            </a:r>
            <a:br>
              <a:rPr lang="en-US" sz="2800" kern="0" dirty="0" smtClean="0">
                <a:solidFill>
                  <a:srgbClr val="2387C8"/>
                </a:solidFill>
              </a:rPr>
            </a:br>
            <a:endParaRPr lang="en-US" sz="3600" kern="0" dirty="0" smtClean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803787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6516216" y="4216400"/>
            <a:ext cx="2208684" cy="497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516216" y="3452624"/>
            <a:ext cx="2520279" cy="59994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12290" y="3124199"/>
            <a:ext cx="1208509" cy="777949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179513" y="2558878"/>
            <a:ext cx="1351575" cy="565322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Immagine 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74" y="588103"/>
            <a:ext cx="2130698" cy="144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3637" y="2121528"/>
            <a:ext cx="3125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/>
              <a:t>ADvanced</a:t>
            </a:r>
            <a:r>
              <a:rPr lang="en-US" b="1" dirty="0"/>
              <a:t> Digital technologies and virtual engineering for mini-Factories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57" y="2950046"/>
            <a:ext cx="2672252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62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483768" y="44624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6516216" y="3442138"/>
            <a:ext cx="2520280" cy="1015561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12290" y="2501462"/>
            <a:ext cx="1208509" cy="1881352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r="17184"/>
          <a:stretch/>
        </p:blipFill>
        <p:spPr bwMode="auto">
          <a:xfrm>
            <a:off x="2684009" y="3259934"/>
            <a:ext cx="1257172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602252" y="1633068"/>
            <a:ext cx="4008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Development of new technologies for the flexible and eco-efficient production of customized healthy clothing, footwear and orthotics for consumers with highly </a:t>
            </a:r>
            <a:r>
              <a:rPr lang="en-US" sz="1600" b="1" dirty="0" err="1"/>
              <a:t>individualised</a:t>
            </a:r>
            <a:r>
              <a:rPr lang="en-US" sz="1600" b="1" dirty="0"/>
              <a:t> needs </a:t>
            </a:r>
            <a:endParaRPr lang="nl-BE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941181" y="3185792"/>
            <a:ext cx="216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Customer-oriented and eco-friendly networks for healthy fashionable goods </a:t>
            </a:r>
            <a:endParaRPr lang="nl-BE" sz="1600" dirty="0"/>
          </a:p>
        </p:txBody>
      </p:sp>
      <p:sp>
        <p:nvSpPr>
          <p:cNvPr id="21" name="Rectangle 20"/>
          <p:cNvSpPr/>
          <p:nvPr/>
        </p:nvSpPr>
        <p:spPr>
          <a:xfrm>
            <a:off x="2684009" y="4832307"/>
            <a:ext cx="2195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Customized Green, Safe, Healthy and Smart Work and Sports Wear </a:t>
            </a:r>
            <a:endParaRPr lang="nl-BE" sz="1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43" y="4731657"/>
            <a:ext cx="14208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53" y="669516"/>
            <a:ext cx="1605378" cy="9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/>
          <p:nvPr/>
        </p:nvSpPr>
        <p:spPr bwMode="auto">
          <a:xfrm>
            <a:off x="6516216" y="4557634"/>
            <a:ext cx="2520280" cy="64843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168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fi-FI" b="1" dirty="0" smtClean="0"/>
              <a:t>Demonstration and pilots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4367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44126" y="2463800"/>
            <a:ext cx="1728193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60231" y="2362200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306" y="1822252"/>
            <a:ext cx="3977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Development of a new high performance material associated to a new technological Energetic, Flexible, Economical, Versatile and Ecological process to make super strong and lightweight components </a:t>
            </a:r>
            <a:endParaRPr lang="nl-BE" dirty="0"/>
          </a:p>
        </p:txBody>
      </p:sp>
      <p:pic>
        <p:nvPicPr>
          <p:cNvPr id="1026" name="Picture 2" descr="C:\Users\CDCB\Pictures\efev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711002"/>
            <a:ext cx="3139568" cy="110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0" y="305696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4126" y="387992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99" y="3622785"/>
            <a:ext cx="1893009" cy="259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091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56991" y="44624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44126" y="2463800"/>
            <a:ext cx="1728193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60231" y="2362200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306" y="1698682"/>
            <a:ext cx="3977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 smtClean="0"/>
              <a:t>Additive </a:t>
            </a:r>
            <a:r>
              <a:rPr lang="en-IE" b="1" dirty="0"/>
              <a:t>manufacturing aiming towards zero waste &amp; efficient production of high-tech metal products</a:t>
            </a:r>
          </a:p>
          <a:p>
            <a:endParaRPr lang="nl-BE" dirty="0"/>
          </a:p>
        </p:txBody>
      </p:sp>
      <p:sp>
        <p:nvSpPr>
          <p:cNvPr id="14" name="Freeform 13"/>
          <p:cNvSpPr/>
          <p:nvPr/>
        </p:nvSpPr>
        <p:spPr bwMode="auto">
          <a:xfrm>
            <a:off x="0" y="305696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4126" y="387992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886" y="592753"/>
            <a:ext cx="3171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06" y="3056960"/>
            <a:ext cx="352425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712" y="58388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5078"/>
              </a:buClr>
            </a:pPr>
            <a:r>
              <a:rPr lang="nl-BE" b="1" dirty="0" smtClean="0"/>
              <a:t>4 </a:t>
            </a:r>
            <a:r>
              <a:rPr lang="nl-BE" b="1" dirty="0"/>
              <a:t>Pilot-</a:t>
            </a:r>
            <a:r>
              <a:rPr lang="nl-BE" b="1" dirty="0" err="1"/>
              <a:t>scale</a:t>
            </a:r>
            <a:r>
              <a:rPr lang="nl-BE" b="1" dirty="0"/>
              <a:t> Industrial AM </a:t>
            </a:r>
            <a:r>
              <a:rPr lang="nl-BE" b="1" dirty="0" err="1"/>
              <a:t>factories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19149703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t="18220" r="28340" b="11289"/>
          <a:stretch/>
        </p:blipFill>
        <p:spPr bwMode="auto">
          <a:xfrm>
            <a:off x="4761020" y="1698606"/>
            <a:ext cx="4061883" cy="40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886" y="592753"/>
            <a:ext cx="3171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7712" y="1708991"/>
            <a:ext cx="41120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rapidly </a:t>
            </a:r>
            <a:r>
              <a:rPr lang="en-GB" dirty="0"/>
              <a:t>produce large defect-free additively-manufactured (AM) metallic components up to 2 metres in </a:t>
            </a:r>
            <a:r>
              <a:rPr lang="en-GB" dirty="0" smtClean="0"/>
              <a:t>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ideally </a:t>
            </a:r>
            <a:r>
              <a:rPr lang="en-GB" dirty="0"/>
              <a:t>with close to zero </a:t>
            </a:r>
            <a:r>
              <a:rPr lang="en-GB" dirty="0" smtClean="0"/>
              <a:t>waste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</a:t>
            </a:r>
            <a:r>
              <a:rPr lang="en-GB" dirty="0"/>
              <a:t>use in the following high-tech sectors namely: aeronautics, space, nuclear fusion, automotive and tooling.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0989" y="4992284"/>
            <a:ext cx="28083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Total budget: €18 million</a:t>
            </a:r>
          </a:p>
          <a:p>
            <a:endParaRPr lang="nl-BE" sz="1000" dirty="0" smtClean="0"/>
          </a:p>
          <a:p>
            <a:r>
              <a:rPr lang="nl-BE" dirty="0" smtClean="0"/>
              <a:t>Duration: 54 months</a:t>
            </a:r>
            <a:endParaRPr lang="en-IE" dirty="0"/>
          </a:p>
        </p:txBody>
      </p:sp>
      <p:sp>
        <p:nvSpPr>
          <p:cNvPr id="20" name="Rectangle 19"/>
          <p:cNvSpPr/>
          <p:nvPr/>
        </p:nvSpPr>
        <p:spPr>
          <a:xfrm>
            <a:off x="2483712" y="58388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5078"/>
              </a:buClr>
            </a:pPr>
            <a:r>
              <a:rPr lang="nl-BE" b="1" dirty="0" smtClean="0"/>
              <a:t>4 </a:t>
            </a:r>
            <a:r>
              <a:rPr lang="nl-BE" b="1" dirty="0"/>
              <a:t>Pilot-</a:t>
            </a:r>
            <a:r>
              <a:rPr lang="nl-BE" b="1" dirty="0" err="1"/>
              <a:t>scale</a:t>
            </a:r>
            <a:r>
              <a:rPr lang="nl-BE" b="1" dirty="0"/>
              <a:t> Industrial AM </a:t>
            </a:r>
            <a:r>
              <a:rPr lang="nl-BE" b="1" dirty="0" err="1"/>
              <a:t>factories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7608044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56991" y="44624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44126" y="2463800"/>
            <a:ext cx="1728193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60231" y="2362200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306" y="1698682"/>
            <a:ext cx="3977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High </a:t>
            </a:r>
            <a:r>
              <a:rPr lang="en-GB" b="1" dirty="0"/>
              <a:t>performance Production line for Small Series Metal Parts </a:t>
            </a:r>
            <a:endParaRPr lang="en-IE" b="1" dirty="0"/>
          </a:p>
          <a:p>
            <a:endParaRPr lang="nl-BE" dirty="0"/>
          </a:p>
        </p:txBody>
      </p:sp>
      <p:sp>
        <p:nvSpPr>
          <p:cNvPr id="14" name="Freeform 13"/>
          <p:cNvSpPr/>
          <p:nvPr/>
        </p:nvSpPr>
        <p:spPr bwMode="auto">
          <a:xfrm>
            <a:off x="0" y="305696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4126" y="387992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050" y="5157192"/>
            <a:ext cx="669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078"/>
              </a:buClr>
            </a:pPr>
            <a:r>
              <a:rPr lang="nl-BE" dirty="0" err="1" smtClean="0"/>
              <a:t>Demonstration</a:t>
            </a:r>
            <a:r>
              <a:rPr lang="nl-BE" dirty="0" smtClean="0"/>
              <a:t> of concept by pilot implementation for </a:t>
            </a:r>
            <a:r>
              <a:rPr lang="en-IE" dirty="0" smtClean="0"/>
              <a:t>serial production of customized high quality </a:t>
            </a:r>
            <a:r>
              <a:rPr lang="en-IE" dirty="0" err="1" smtClean="0"/>
              <a:t>meso</a:t>
            </a:r>
            <a:r>
              <a:rPr lang="en-IE" dirty="0" smtClean="0"/>
              <a:t>-parts for electronics and aerospace</a:t>
            </a:r>
            <a:r>
              <a:rPr lang="en-IE" dirty="0"/>
              <a:t> </a:t>
            </a:r>
            <a:r>
              <a:rPr lang="en-IE" dirty="0" smtClean="0"/>
              <a:t>industries</a:t>
            </a:r>
          </a:p>
        </p:txBody>
      </p:sp>
      <p:pic>
        <p:nvPicPr>
          <p:cNvPr id="19" name="Picture 18" descr="Hyperline image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33966" y="2370189"/>
            <a:ext cx="3276600" cy="280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91" y="850581"/>
            <a:ext cx="34861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17220" y="5877272"/>
            <a:ext cx="328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Total budget: € 3.9 million</a:t>
            </a:r>
          </a:p>
          <a:p>
            <a:r>
              <a:rPr lang="nl-BE" dirty="0" err="1" smtClean="0"/>
              <a:t>Duration</a:t>
            </a:r>
            <a:r>
              <a:rPr lang="nl-BE" dirty="0" smtClean="0"/>
              <a:t>: 36 months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746651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56991" y="44624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44126" y="2463800"/>
            <a:ext cx="1728193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60231" y="2411628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306" y="1484784"/>
            <a:ext cx="3977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Pilot-scale </a:t>
            </a:r>
            <a:r>
              <a:rPr lang="en-GB" b="1" dirty="0"/>
              <a:t>hybrid roll to roll/sheet to sheet manufacturing chain for flexible OLEDs </a:t>
            </a:r>
            <a:endParaRPr lang="en-IE" b="1" dirty="0"/>
          </a:p>
          <a:p>
            <a:endParaRPr lang="nl-BE" dirty="0"/>
          </a:p>
        </p:txBody>
      </p:sp>
      <p:sp>
        <p:nvSpPr>
          <p:cNvPr id="14" name="Freeform 13"/>
          <p:cNvSpPr/>
          <p:nvPr/>
        </p:nvSpPr>
        <p:spPr bwMode="auto">
          <a:xfrm>
            <a:off x="0" y="305696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9568" y="4293096"/>
            <a:ext cx="42893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078"/>
              </a:buClr>
            </a:pPr>
            <a:endParaRPr lang="en-GB" sz="1000" dirty="0" smtClean="0"/>
          </a:p>
          <a:p>
            <a:pPr>
              <a:buClr>
                <a:srgbClr val="005078"/>
              </a:buClr>
            </a:pPr>
            <a:r>
              <a:rPr lang="en-GB" dirty="0" smtClean="0"/>
              <a:t>Demonstration of a reliable manufacturing process for OLED lighting foils enabling market introduction within 3 years after the end of the project.</a:t>
            </a:r>
          </a:p>
          <a:p>
            <a:pPr>
              <a:buClr>
                <a:srgbClr val="005078"/>
              </a:buClr>
              <a:buFont typeface="Wingdings" pitchFamily="2" charset="2"/>
              <a:buChar char="§"/>
            </a:pPr>
            <a:endParaRPr lang="en-GB" dirty="0" smtClean="0"/>
          </a:p>
          <a:p>
            <a:pPr>
              <a:buClr>
                <a:srgbClr val="005078"/>
              </a:buClr>
            </a:pPr>
            <a:endParaRPr lang="nl-BE" sz="1000" dirty="0"/>
          </a:p>
          <a:p>
            <a:endParaRPr lang="en-IE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020352" y="5733256"/>
            <a:ext cx="28083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Total budget: € 11 million</a:t>
            </a:r>
          </a:p>
          <a:p>
            <a:endParaRPr lang="nl-BE" sz="1000" dirty="0" smtClean="0"/>
          </a:p>
          <a:p>
            <a:r>
              <a:rPr lang="nl-BE" dirty="0" smtClean="0"/>
              <a:t>Duration: 36 months</a:t>
            </a:r>
            <a:endParaRPr lang="en-I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871" y="562039"/>
            <a:ext cx="2714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62" y="2348880"/>
            <a:ext cx="2222328" cy="222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096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56991" y="44624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44126" y="2463800"/>
            <a:ext cx="1728193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60231" y="2411628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306" y="1538041"/>
            <a:ext cx="3977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Electrodes </a:t>
            </a:r>
            <a:r>
              <a:rPr lang="en-GB" b="1" dirty="0"/>
              <a:t>for Large Area, Large Scale Production of Organic Optoelectronic Devices </a:t>
            </a:r>
            <a:r>
              <a:rPr lang="en-GB" b="1" dirty="0" smtClean="0"/>
              <a:t> </a:t>
            </a:r>
            <a:endParaRPr lang="en-IE" b="1" dirty="0"/>
          </a:p>
          <a:p>
            <a:endParaRPr lang="nl-BE" dirty="0"/>
          </a:p>
        </p:txBody>
      </p:sp>
      <p:sp>
        <p:nvSpPr>
          <p:cNvPr id="14" name="Freeform 13"/>
          <p:cNvSpPr/>
          <p:nvPr/>
        </p:nvSpPr>
        <p:spPr bwMode="auto">
          <a:xfrm>
            <a:off x="0" y="3056960"/>
            <a:ext cx="1728193" cy="55669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4437112"/>
            <a:ext cx="4970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078"/>
              </a:buClr>
            </a:pPr>
            <a:endParaRPr lang="en-GB" sz="1000" dirty="0" smtClean="0"/>
          </a:p>
          <a:p>
            <a:pPr>
              <a:buClr>
                <a:srgbClr val="005078"/>
              </a:buClr>
            </a:pPr>
            <a:r>
              <a:rPr lang="en-IE" dirty="0"/>
              <a:t>D</a:t>
            </a:r>
            <a:r>
              <a:rPr lang="en-IE" dirty="0" smtClean="0"/>
              <a:t>emonstrate </a:t>
            </a:r>
            <a:r>
              <a:rPr lang="en-IE" dirty="0"/>
              <a:t>production of large area organic electronics using high throughput manufacturing technologies based on roll-to-roll (R2R) wet deposition processes.</a:t>
            </a:r>
          </a:p>
          <a:p>
            <a:pPr>
              <a:buClr>
                <a:srgbClr val="005078"/>
              </a:buClr>
            </a:pPr>
            <a:endParaRPr lang="nl-BE" sz="1000" dirty="0" smtClean="0"/>
          </a:p>
          <a:p>
            <a:pPr>
              <a:buClr>
                <a:srgbClr val="005078"/>
              </a:buClr>
            </a:pPr>
            <a:r>
              <a:rPr lang="nl-BE" dirty="0" err="1" smtClean="0"/>
              <a:t>Exploitation</a:t>
            </a:r>
            <a:r>
              <a:rPr lang="nl-BE" dirty="0" smtClean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en-IE" dirty="0"/>
              <a:t>pathway from laboratory development to pilot production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6016" y="5661248"/>
            <a:ext cx="28083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Total budget: € 14 million</a:t>
            </a:r>
          </a:p>
          <a:p>
            <a:endParaRPr lang="nl-BE" sz="1000" dirty="0" smtClean="0"/>
          </a:p>
          <a:p>
            <a:r>
              <a:rPr lang="nl-BE" dirty="0" smtClean="0"/>
              <a:t>Duration: 36 months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1" y="2402946"/>
            <a:ext cx="2624438" cy="198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61" y="598201"/>
            <a:ext cx="28098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848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Take-up of advanced manufacturing technolgies through regional competence centres that support validation-assessment experiments</a:t>
            </a:r>
          </a:p>
          <a:p>
            <a:pPr marL="0" indent="0">
              <a:buNone/>
            </a:pP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6314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7544" y="188640"/>
            <a:ext cx="741203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IE" sz="2400" kern="0" dirty="0" smtClean="0">
                <a:solidFill>
                  <a:srgbClr val="2387C8"/>
                </a:solidFill>
                <a:ea typeface="ＭＳ Ｐゴシック" charset="-128"/>
              </a:rPr>
              <a:t>FoF-PPP &amp; EFFRA in Horizon 2020 </a:t>
            </a:r>
            <a:r>
              <a:rPr lang="en-IE" sz="3600" dirty="0" smtClean="0">
                <a:solidFill>
                  <a:srgbClr val="005078"/>
                </a:solidFill>
              </a:rPr>
              <a:t>Contractual Agreement</a:t>
            </a:r>
            <a:endParaRPr lang="en-IE" dirty="0" smtClean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nl-BE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3600" dirty="0">
              <a:solidFill>
                <a:srgbClr val="005078"/>
              </a:solidFill>
            </a:endParaRPr>
          </a:p>
        </p:txBody>
      </p:sp>
      <p:pic>
        <p:nvPicPr>
          <p:cNvPr id="4" name="Picture 3" descr="Contractual agreement signature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04048" y="1628800"/>
            <a:ext cx="3854812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9552" y="1484784"/>
            <a:ext cx="439248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  <a:buClr>
                <a:srgbClr val="005078"/>
              </a:buClr>
              <a:buFont typeface="Wingdings" pitchFamily="2" charset="2"/>
              <a:buChar char="§"/>
            </a:pPr>
            <a:r>
              <a:rPr lang="nl-BE" sz="1600" dirty="0" smtClean="0"/>
              <a:t> Signed on behalf of EU by the European Commission &amp; on behalf of private side by EFFRA</a:t>
            </a:r>
          </a:p>
          <a:p>
            <a:pPr>
              <a:spcAft>
                <a:spcPts val="700"/>
              </a:spcAft>
              <a:buClr>
                <a:srgbClr val="005078"/>
              </a:buClr>
              <a:buFont typeface="Wingdings" pitchFamily="2" charset="2"/>
              <a:buChar char="§"/>
            </a:pPr>
            <a:r>
              <a:rPr lang="en-IE" sz="1600" dirty="0" smtClean="0"/>
              <a:t> Budget secured by official legal act (Commission decision) and by signed Contractual Arrangement</a:t>
            </a:r>
          </a:p>
          <a:p>
            <a:pPr>
              <a:spcAft>
                <a:spcPts val="700"/>
              </a:spcAft>
              <a:buClr>
                <a:srgbClr val="005078"/>
              </a:buClr>
              <a:buFont typeface="Wingdings" pitchFamily="2" charset="2"/>
              <a:buChar char="§"/>
            </a:pPr>
            <a:r>
              <a:rPr lang="en-IE" sz="1600" dirty="0" smtClean="0"/>
              <a:t> Clearly defines roles of partners</a:t>
            </a:r>
          </a:p>
          <a:p>
            <a:pPr>
              <a:spcAft>
                <a:spcPts val="700"/>
              </a:spcAft>
              <a:buClr>
                <a:srgbClr val="005078"/>
              </a:buClr>
              <a:buFont typeface="Wingdings" pitchFamily="2" charset="2"/>
              <a:buChar char="§"/>
            </a:pPr>
            <a:r>
              <a:rPr lang="en-IE" sz="1600" dirty="0" smtClean="0"/>
              <a:t> Sets out specific objectives</a:t>
            </a:r>
          </a:p>
          <a:p>
            <a:pPr>
              <a:spcAft>
                <a:spcPts val="700"/>
              </a:spcAft>
              <a:buClr>
                <a:srgbClr val="005078"/>
              </a:buClr>
              <a:buFont typeface="Wingdings" pitchFamily="2" charset="2"/>
              <a:buChar char="§"/>
            </a:pPr>
            <a:r>
              <a:rPr lang="en-IE" sz="1600" dirty="0" smtClean="0"/>
              <a:t> Formal recognition of EFFRA’s role as representative of private side</a:t>
            </a:r>
          </a:p>
          <a:p>
            <a:pPr>
              <a:spcAft>
                <a:spcPts val="700"/>
              </a:spcAft>
              <a:buClr>
                <a:srgbClr val="005078"/>
              </a:buClr>
              <a:buFont typeface="Wingdings" pitchFamily="2" charset="2"/>
              <a:buChar char="§"/>
            </a:pPr>
            <a:r>
              <a:rPr lang="en-IE" sz="1600" dirty="0" smtClean="0"/>
              <a:t> Establishes Partnership Board</a:t>
            </a:r>
          </a:p>
          <a:p>
            <a:pPr>
              <a:spcAft>
                <a:spcPts val="700"/>
              </a:spcAft>
              <a:buClr>
                <a:srgbClr val="005078"/>
              </a:buClr>
              <a:buFont typeface="Wingdings" pitchFamily="2" charset="2"/>
              <a:buChar char="§"/>
            </a:pPr>
            <a:r>
              <a:rPr lang="en-IE" sz="1600" dirty="0" smtClean="0"/>
              <a:t> Agreement to better monitor progress, also with the use of KPIs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6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Logo-EFFRA-full-rgb-S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0368" y="6208436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 Título"/>
          <p:cNvSpPr txBox="1">
            <a:spLocks/>
          </p:cNvSpPr>
          <p:nvPr/>
        </p:nvSpPr>
        <p:spPr>
          <a:xfrm>
            <a:off x="227518" y="278769"/>
            <a:ext cx="5913779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u="none" kern="1200" cap="all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IE" sz="3600" dirty="0" smtClean="0">
                <a:solidFill>
                  <a:schemeClr val="tx1"/>
                </a:solidFill>
                <a:latin typeface="Arial Narrow" pitchFamily="34" charset="0"/>
                <a:ea typeface="Mensch" pitchFamily="2" charset="0"/>
              </a:rPr>
              <a:t>ICT INNOVATION</a:t>
            </a:r>
          </a:p>
          <a:p>
            <a:pPr algn="r"/>
            <a:r>
              <a:rPr lang="en-IE" sz="3600" dirty="0" smtClean="0">
                <a:solidFill>
                  <a:schemeClr val="tx1"/>
                </a:solidFill>
                <a:latin typeface="Arial Narrow" pitchFamily="34" charset="0"/>
                <a:ea typeface="Mensch" pitchFamily="2" charset="0"/>
              </a:rPr>
              <a:t>FOR MANUFACTURING SMEs</a:t>
            </a:r>
            <a:br>
              <a:rPr lang="en-IE" sz="3600" dirty="0" smtClean="0">
                <a:solidFill>
                  <a:schemeClr val="tx1"/>
                </a:solidFill>
                <a:latin typeface="Arial Narrow" pitchFamily="34" charset="0"/>
                <a:ea typeface="Mensch" pitchFamily="2" charset="0"/>
              </a:rPr>
            </a:br>
            <a:endParaRPr lang="en-IE" sz="3600" dirty="0">
              <a:solidFill>
                <a:schemeClr val="tx1"/>
              </a:solidFill>
              <a:latin typeface="Arial Narrow" pitchFamily="34" charset="0"/>
              <a:ea typeface="Mensch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26" y="365513"/>
            <a:ext cx="1606697" cy="5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isällön paikkamerkki 14"/>
          <p:cNvSpPr>
            <a:spLocks noGrp="1"/>
          </p:cNvSpPr>
          <p:nvPr>
            <p:ph idx="1"/>
          </p:nvPr>
        </p:nvSpPr>
        <p:spPr>
          <a:xfrm>
            <a:off x="457200" y="1552333"/>
            <a:ext cx="6047161" cy="482439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Two </a:t>
            </a:r>
            <a:r>
              <a:rPr lang="en-GB" dirty="0"/>
              <a:t>types of </a:t>
            </a:r>
            <a:r>
              <a:rPr lang="en-GB" b="1" dirty="0"/>
              <a:t>take-up </a:t>
            </a:r>
            <a:r>
              <a:rPr lang="en-GB" b="1" dirty="0" smtClean="0"/>
              <a:t>activities </a:t>
            </a:r>
            <a:r>
              <a:rPr lang="en-GB" dirty="0" smtClean="0"/>
              <a:t>bringing </a:t>
            </a:r>
            <a:r>
              <a:rPr lang="en-GB" dirty="0"/>
              <a:t>together relevant actors from the use and the supply side, supported </a:t>
            </a:r>
            <a:r>
              <a:rPr lang="en-GB" dirty="0" smtClean="0"/>
              <a:t>by competence </a:t>
            </a:r>
            <a:r>
              <a:rPr lang="en-GB" dirty="0"/>
              <a:t>centres as appropriate</a:t>
            </a:r>
            <a:r>
              <a:rPr lang="en-GB" dirty="0" smtClean="0"/>
              <a:t>.</a:t>
            </a:r>
            <a:endParaRPr lang="en-GB" dirty="0"/>
          </a:p>
          <a:p>
            <a:pPr lvl="1"/>
            <a:r>
              <a:rPr lang="en-GB" sz="1800" b="1" dirty="0" smtClean="0"/>
              <a:t>Application </a:t>
            </a:r>
            <a:r>
              <a:rPr lang="en-GB" sz="1800" b="1" dirty="0"/>
              <a:t>experiments</a:t>
            </a:r>
            <a:r>
              <a:rPr lang="en-GB" sz="1800" dirty="0"/>
              <a:t> will target </a:t>
            </a:r>
            <a:endParaRPr lang="en-GB" sz="1800" dirty="0" smtClean="0"/>
          </a:p>
          <a:p>
            <a:pPr lvl="2"/>
            <a:r>
              <a:rPr lang="en-GB" sz="1600" dirty="0" smtClean="0"/>
              <a:t>Advanced </a:t>
            </a:r>
            <a:r>
              <a:rPr lang="en-GB" sz="1600" b="1" dirty="0"/>
              <a:t>robot solutions </a:t>
            </a:r>
            <a:r>
              <a:rPr lang="en-GB" sz="1600" dirty="0"/>
              <a:t>for </a:t>
            </a:r>
            <a:r>
              <a:rPr lang="en-GB" sz="1600" dirty="0" smtClean="0"/>
              <a:t>new manufacturing </a:t>
            </a:r>
            <a:r>
              <a:rPr lang="en-GB" sz="1600" dirty="0"/>
              <a:t>applications </a:t>
            </a:r>
            <a:endParaRPr lang="en-GB" sz="1600" dirty="0" smtClean="0"/>
          </a:p>
          <a:p>
            <a:pPr lvl="2"/>
            <a:r>
              <a:rPr lang="en-GB" sz="1600" b="1" dirty="0" smtClean="0"/>
              <a:t>Simulation </a:t>
            </a:r>
            <a:r>
              <a:rPr lang="en-GB" sz="1600" b="1" dirty="0"/>
              <a:t>services for engineering </a:t>
            </a:r>
            <a:r>
              <a:rPr lang="en-GB" sz="1600" b="1" dirty="0" smtClean="0"/>
              <a:t>and manufacturing </a:t>
            </a:r>
            <a:r>
              <a:rPr lang="en-GB" sz="1600" b="1" dirty="0"/>
              <a:t>SMEs </a:t>
            </a:r>
            <a:r>
              <a:rPr lang="en-GB" sz="1600" dirty="0"/>
              <a:t>including a cloud-based service infrastructure that </a:t>
            </a:r>
            <a:r>
              <a:rPr lang="en-GB" sz="1600" dirty="0" smtClean="0"/>
              <a:t>provides the </a:t>
            </a:r>
            <a:r>
              <a:rPr lang="en-GB" sz="1600" dirty="0"/>
              <a:t>needed high performance computing </a:t>
            </a:r>
            <a:r>
              <a:rPr lang="en-GB" sz="1600" dirty="0" smtClean="0"/>
              <a:t>resources</a:t>
            </a:r>
          </a:p>
          <a:p>
            <a:pPr marL="504000" lvl="2" indent="0">
              <a:buNone/>
            </a:pPr>
            <a:endParaRPr lang="en-GB" sz="1600" dirty="0" smtClean="0"/>
          </a:p>
          <a:p>
            <a:pPr lvl="1"/>
            <a:r>
              <a:rPr lang="en-GB" sz="1800" b="1" dirty="0" smtClean="0"/>
              <a:t>Assessment </a:t>
            </a:r>
            <a:r>
              <a:rPr lang="en-GB" sz="1800" b="1" dirty="0"/>
              <a:t>experiments </a:t>
            </a:r>
            <a:r>
              <a:rPr lang="en-GB" sz="1800" dirty="0"/>
              <a:t>will target </a:t>
            </a:r>
            <a:endParaRPr lang="en-GB" sz="1800" dirty="0" smtClean="0"/>
          </a:p>
          <a:p>
            <a:pPr lvl="2"/>
            <a:r>
              <a:rPr lang="en-GB" sz="1600" dirty="0" smtClean="0"/>
              <a:t>Innovative </a:t>
            </a:r>
            <a:r>
              <a:rPr lang="en-GB" sz="1600" b="1" dirty="0"/>
              <a:t>sensor-based equipment </a:t>
            </a:r>
            <a:r>
              <a:rPr lang="en-GB" sz="1600" b="1" dirty="0" smtClean="0"/>
              <a:t>solutions </a:t>
            </a:r>
            <a:r>
              <a:rPr lang="en-GB" sz="1600" dirty="0" smtClean="0"/>
              <a:t>in </a:t>
            </a:r>
            <a:r>
              <a:rPr lang="en-GB" sz="1600" dirty="0"/>
              <a:t>manufacturing and </a:t>
            </a:r>
            <a:r>
              <a:rPr lang="en-GB" sz="1600" dirty="0" smtClean="0"/>
              <a:t>control</a:t>
            </a:r>
          </a:p>
          <a:p>
            <a:pPr lvl="2"/>
            <a:r>
              <a:rPr lang="en-GB" sz="1600" dirty="0" smtClean="0"/>
              <a:t>Innovative </a:t>
            </a:r>
            <a:r>
              <a:rPr lang="en-GB" sz="1600" b="1" dirty="0"/>
              <a:t>laser applications </a:t>
            </a:r>
            <a:r>
              <a:rPr lang="en-GB" sz="1600" dirty="0"/>
              <a:t>in </a:t>
            </a:r>
            <a:r>
              <a:rPr lang="en-GB" sz="1600" dirty="0" smtClean="0"/>
              <a:t>manufacturing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87" y="5590160"/>
            <a:ext cx="1052821" cy="55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70" y="5562873"/>
            <a:ext cx="1156065" cy="61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www.i4ms.eu/images/CloudFlow/cloudflow-logo-300-rg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75" y="4251005"/>
            <a:ext cx="1161660" cy="6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t="27182" r="67926" b="35254"/>
          <a:stretch/>
        </p:blipFill>
        <p:spPr bwMode="auto">
          <a:xfrm>
            <a:off x="6597224" y="3562864"/>
            <a:ext cx="944826" cy="70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87" y="2731802"/>
            <a:ext cx="1521159" cy="8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31" y="3571384"/>
            <a:ext cx="1355904" cy="71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72" y="4983535"/>
            <a:ext cx="1004678" cy="5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isällön paikkamerkki 14"/>
          <p:cNvSpPr txBox="1">
            <a:spLocks/>
          </p:cNvSpPr>
          <p:nvPr/>
        </p:nvSpPr>
        <p:spPr>
          <a:xfrm>
            <a:off x="6738077" y="1863318"/>
            <a:ext cx="2184560" cy="79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0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86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720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6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52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368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4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None/>
            </a:pPr>
            <a:r>
              <a:rPr lang="nl-BE" sz="1800" dirty="0" smtClean="0"/>
              <a:t>7 </a:t>
            </a:r>
            <a:r>
              <a:rPr lang="nl-BE" sz="1800" dirty="0" err="1" smtClean="0"/>
              <a:t>projects</a:t>
            </a:r>
            <a:endParaRPr lang="nl-BE" sz="1800" dirty="0" smtClean="0"/>
          </a:p>
          <a:p>
            <a:pPr marL="54000" indent="0">
              <a:buNone/>
            </a:pPr>
            <a:r>
              <a:rPr lang="nl-BE" dirty="0" smtClean="0"/>
              <a:t>&gt; 150 </a:t>
            </a:r>
            <a:r>
              <a:rPr lang="nl-BE" dirty="0" err="1" smtClean="0"/>
              <a:t>experiments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880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3" descr="Logo-EFFRA-full-rgb-S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0368" y="6208436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t="8683" r="14295" b="4064"/>
          <a:stretch/>
        </p:blipFill>
        <p:spPr bwMode="auto">
          <a:xfrm>
            <a:off x="451580" y="37071"/>
            <a:ext cx="8334075" cy="621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3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3" descr="Logo-EFFRA-full-rgb-S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0368" y="6208436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6992" r="14359" b="4068"/>
          <a:stretch/>
        </p:blipFill>
        <p:spPr bwMode="auto">
          <a:xfrm>
            <a:off x="144262" y="1"/>
            <a:ext cx="8824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5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288" y="260350"/>
            <a:ext cx="7848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2400" dirty="0" smtClean="0">
                <a:solidFill>
                  <a:srgbClr val="2387C8"/>
                </a:solidFill>
              </a:rPr>
              <a:t>Factories of the Future</a:t>
            </a:r>
          </a:p>
          <a:p>
            <a:pPr>
              <a:defRPr/>
            </a:pPr>
            <a:r>
              <a:rPr lang="en-IE" sz="3200" dirty="0" smtClean="0">
                <a:solidFill>
                  <a:srgbClr val="005078"/>
                </a:solidFill>
                <a:cs typeface="+mn-cs"/>
              </a:rPr>
              <a:t>After Projects – Wha</a:t>
            </a:r>
            <a:r>
              <a:rPr lang="en-IE" sz="3200" dirty="0" smtClean="0">
                <a:solidFill>
                  <a:srgbClr val="005078"/>
                </a:solidFill>
              </a:rPr>
              <a:t>t Next?</a:t>
            </a:r>
            <a:endParaRPr lang="en-IE" sz="1600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nl-BE" dirty="0">
              <a:solidFill>
                <a:srgbClr val="005078"/>
              </a:solidFill>
              <a:cs typeface="+mn-cs"/>
            </a:endParaRPr>
          </a:p>
          <a:p>
            <a:pPr eaLnBrk="0" hangingPunct="0">
              <a:defRPr/>
            </a:pPr>
            <a:endParaRPr lang="en-GB" sz="3600" dirty="0">
              <a:solidFill>
                <a:srgbClr val="005078"/>
              </a:solidFill>
              <a:cs typeface="+mn-cs"/>
            </a:endParaRPr>
          </a:p>
        </p:txBody>
      </p:sp>
      <p:pic>
        <p:nvPicPr>
          <p:cNvPr id="5" name="Picture 4" descr="RTR.0408.277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65627" y="1318379"/>
            <a:ext cx="3665577" cy="2880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243888" y="4014822"/>
            <a:ext cx="5762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600" dirty="0"/>
              <a:t>©Holst</a:t>
            </a:r>
            <a:endParaRPr lang="en-IE" sz="600" dirty="0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620713" y="5229225"/>
            <a:ext cx="58959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1200"/>
              </a:spcBef>
              <a:buClr>
                <a:srgbClr val="005078"/>
              </a:buClr>
              <a:buFont typeface="Wingdings" pitchFamily="2" charset="2"/>
              <a:buChar char="§"/>
            </a:pPr>
            <a:r>
              <a:rPr lang="en-IE" dirty="0"/>
              <a:t> To make things different from the past</a:t>
            </a:r>
          </a:p>
          <a:p>
            <a:pPr eaLnBrk="0" hangingPunct="0">
              <a:spcBef>
                <a:spcPts val="1200"/>
              </a:spcBef>
              <a:buClr>
                <a:srgbClr val="005078"/>
              </a:buClr>
              <a:buFont typeface="Wingdings" pitchFamily="2" charset="2"/>
              <a:buChar char="§"/>
            </a:pPr>
            <a:r>
              <a:rPr lang="en-IE" dirty="0"/>
              <a:t> To develop an eco-system that fosters market uptake</a:t>
            </a:r>
          </a:p>
        </p:txBody>
      </p:sp>
      <p:sp>
        <p:nvSpPr>
          <p:cNvPr id="8" name="TextBox 13"/>
          <p:cNvSpPr txBox="1"/>
          <p:nvPr/>
        </p:nvSpPr>
        <p:spPr>
          <a:xfrm>
            <a:off x="467544" y="4581128"/>
            <a:ext cx="4726075" cy="369332"/>
          </a:xfrm>
          <a:prstGeom prst="rect">
            <a:avLst/>
          </a:prstGeom>
          <a:solidFill>
            <a:srgbClr val="2387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IE" b="1" dirty="0" smtClean="0">
                <a:solidFill>
                  <a:schemeClr val="bg1"/>
                </a:solidFill>
                <a:cs typeface="+mn-cs"/>
              </a:rPr>
              <a:t>Factories of the Future is an opportunity:</a:t>
            </a:r>
            <a:endParaRPr lang="en-IE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472" y="1318379"/>
            <a:ext cx="48921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5078"/>
              </a:buClr>
              <a:buFont typeface="Arial" panose="020B0604020202020204" pitchFamily="34" charset="0"/>
              <a:buChar char="•"/>
            </a:pPr>
            <a:r>
              <a:rPr lang="nl-BE" dirty="0" err="1" smtClean="0"/>
              <a:t>Stronger</a:t>
            </a:r>
            <a:r>
              <a:rPr lang="nl-BE" dirty="0" smtClean="0"/>
              <a:t> support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projects</a:t>
            </a:r>
            <a:r>
              <a:rPr lang="nl-BE" dirty="0" smtClean="0"/>
              <a:t> in </a:t>
            </a:r>
            <a:r>
              <a:rPr lang="nl-BE" dirty="0" err="1" smtClean="0"/>
              <a:t>terms</a:t>
            </a:r>
            <a:r>
              <a:rPr lang="nl-BE" dirty="0" smtClean="0"/>
              <a:t> of impact </a:t>
            </a:r>
            <a:r>
              <a:rPr lang="nl-BE" dirty="0" err="1" smtClean="0"/>
              <a:t>generation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synergies</a:t>
            </a:r>
            <a:r>
              <a:rPr lang="nl-BE" dirty="0" smtClean="0"/>
              <a:t> </a:t>
            </a:r>
            <a:r>
              <a:rPr lang="nl-BE" dirty="0" err="1" smtClean="0"/>
              <a:t>across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beyond</a:t>
            </a:r>
            <a:r>
              <a:rPr lang="nl-BE" dirty="0" smtClean="0"/>
              <a:t> the </a:t>
            </a:r>
            <a:r>
              <a:rPr lang="nl-BE" dirty="0" err="1" smtClean="0"/>
              <a:t>programme</a:t>
            </a:r>
            <a:endParaRPr lang="nl-BE" dirty="0" smtClean="0"/>
          </a:p>
          <a:p>
            <a:pPr marL="285750" indent="-285750">
              <a:buClr>
                <a:srgbClr val="005078"/>
              </a:buClr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Clr>
                <a:srgbClr val="005078"/>
              </a:buClr>
              <a:buFont typeface="Arial" panose="020B0604020202020204" pitchFamily="34" charset="0"/>
              <a:buChar char="•"/>
            </a:pPr>
            <a:r>
              <a:rPr lang="nl-BE" dirty="0" err="1" smtClean="0"/>
              <a:t>Looking</a:t>
            </a:r>
            <a:r>
              <a:rPr lang="nl-BE" dirty="0" smtClean="0"/>
              <a:t> </a:t>
            </a:r>
            <a:r>
              <a:rPr lang="nl-BE" dirty="0" err="1" smtClean="0"/>
              <a:t>beyond</a:t>
            </a:r>
            <a:r>
              <a:rPr lang="nl-BE" dirty="0" smtClean="0"/>
              <a:t> the </a:t>
            </a:r>
            <a:r>
              <a:rPr lang="nl-BE" dirty="0" err="1" smtClean="0"/>
              <a:t>projects</a:t>
            </a:r>
            <a:endParaRPr lang="nl-BE" dirty="0" smtClean="0"/>
          </a:p>
          <a:p>
            <a:pPr>
              <a:buClr>
                <a:srgbClr val="005078"/>
              </a:buClr>
            </a:pPr>
            <a:endParaRPr lang="nl-BE" dirty="0" smtClean="0"/>
          </a:p>
          <a:p>
            <a:pPr marL="742950" lvl="1" indent="-285750">
              <a:buClr>
                <a:srgbClr val="005078"/>
              </a:buClr>
              <a:buFont typeface="Arial" panose="020B0604020202020204" pitchFamily="34" charset="0"/>
              <a:buChar char="•"/>
            </a:pPr>
            <a:r>
              <a:rPr lang="nl-BE" dirty="0"/>
              <a:t>T</a:t>
            </a:r>
            <a:r>
              <a:rPr lang="nl-BE" dirty="0" smtClean="0"/>
              <a:t>echnology transfer</a:t>
            </a:r>
          </a:p>
          <a:p>
            <a:pPr marL="742950" lvl="1" indent="-285750">
              <a:buClr>
                <a:srgbClr val="005078"/>
              </a:buClr>
              <a:buFont typeface="Arial" panose="020B0604020202020204" pitchFamily="34" charset="0"/>
              <a:buChar char="•"/>
            </a:pPr>
            <a:r>
              <a:rPr lang="nl-BE" dirty="0" smtClean="0"/>
              <a:t>Generating uptake – the road to the market</a:t>
            </a:r>
            <a:endParaRPr lang="nl-BE" dirty="0"/>
          </a:p>
          <a:p>
            <a:pPr marL="742950" lvl="1" indent="-285750">
              <a:buClr>
                <a:srgbClr val="005078"/>
              </a:buClr>
              <a:buFont typeface="Arial" panose="020B0604020202020204" pitchFamily="34" charset="0"/>
              <a:buChar char="•"/>
            </a:pPr>
            <a:r>
              <a:rPr lang="nl-BE" dirty="0" smtClean="0"/>
              <a:t>Clustering </a:t>
            </a:r>
            <a:r>
              <a:rPr lang="nl-BE" dirty="0" err="1" smtClean="0"/>
              <a:t>results</a:t>
            </a:r>
            <a:r>
              <a:rPr lang="nl-BE" dirty="0" smtClean="0"/>
              <a:t> in take-up </a:t>
            </a:r>
            <a:r>
              <a:rPr lang="nl-BE" dirty="0" err="1" smtClean="0"/>
              <a:t>activities</a:t>
            </a:r>
            <a:endParaRPr lang="nl-BE" dirty="0"/>
          </a:p>
          <a:p>
            <a:pPr marL="742950" lvl="1" indent="-285750">
              <a:buClr>
                <a:srgbClr val="005078"/>
              </a:buClr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120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856194" y="4912242"/>
            <a:ext cx="2287806" cy="16055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372948"/>
            <a:ext cx="488950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118" y="179080"/>
            <a:ext cx="3234415" cy="1771438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7841" y="82707"/>
            <a:ext cx="2619664" cy="6603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903912" y="632788"/>
            <a:ext cx="3904564" cy="1929437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TextBox 25"/>
          <p:cNvSpPr txBox="1"/>
          <p:nvPr/>
        </p:nvSpPr>
        <p:spPr>
          <a:xfrm>
            <a:off x="4903913" y="645677"/>
            <a:ext cx="99032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1000" b="1" dirty="0" smtClean="0"/>
              <a:t>General project information </a:t>
            </a:r>
          </a:p>
          <a:p>
            <a:endParaRPr lang="nl-BE" sz="1000" b="1" dirty="0" smtClean="0"/>
          </a:p>
          <a:p>
            <a:r>
              <a:rPr lang="nl-BE" sz="1000" b="1" dirty="0" smtClean="0"/>
              <a:t>Link </a:t>
            </a:r>
            <a:r>
              <a:rPr lang="nl-BE" sz="1000" b="1" dirty="0" err="1" smtClean="0"/>
              <a:t>to</a:t>
            </a:r>
            <a:r>
              <a:rPr lang="nl-BE" sz="1000" b="1" dirty="0" smtClean="0"/>
              <a:t> project website</a:t>
            </a:r>
          </a:p>
          <a:p>
            <a:r>
              <a:rPr lang="nl-BE" sz="1000" b="1" dirty="0" smtClean="0"/>
              <a:t>…</a:t>
            </a:r>
            <a:endParaRPr lang="nl-BE" sz="1000" b="1" dirty="0"/>
          </a:p>
        </p:txBody>
      </p:sp>
      <p:sp>
        <p:nvSpPr>
          <p:cNvPr id="27" name="Rectangle 26"/>
          <p:cNvSpPr/>
          <p:nvPr/>
        </p:nvSpPr>
        <p:spPr>
          <a:xfrm>
            <a:off x="4903912" y="2562226"/>
            <a:ext cx="3904564" cy="964718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xtBox 27"/>
          <p:cNvSpPr txBox="1"/>
          <p:nvPr/>
        </p:nvSpPr>
        <p:spPr>
          <a:xfrm>
            <a:off x="4903913" y="2581174"/>
            <a:ext cx="119616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BE" sz="1000" b="1" dirty="0" err="1" smtClean="0"/>
              <a:t>Exploitable</a:t>
            </a:r>
            <a:r>
              <a:rPr lang="nl-BE" sz="1000" b="1" dirty="0" smtClean="0"/>
              <a:t> </a:t>
            </a:r>
            <a:r>
              <a:rPr lang="nl-BE" sz="1000" b="1" dirty="0" err="1" smtClean="0"/>
              <a:t>results</a:t>
            </a:r>
            <a:r>
              <a:rPr lang="nl-BE" sz="1000" b="1" dirty="0" smtClean="0"/>
              <a:t> </a:t>
            </a:r>
          </a:p>
          <a:p>
            <a:r>
              <a:rPr lang="nl-BE" sz="1000" b="1" dirty="0" err="1" smtClean="0"/>
              <a:t>overview</a:t>
            </a:r>
            <a:endParaRPr lang="nl-BE" sz="1000" b="1" dirty="0"/>
          </a:p>
        </p:txBody>
      </p:sp>
      <p:sp>
        <p:nvSpPr>
          <p:cNvPr id="29" name="Rectangle 28"/>
          <p:cNvSpPr/>
          <p:nvPr/>
        </p:nvSpPr>
        <p:spPr>
          <a:xfrm>
            <a:off x="4903912" y="3526944"/>
            <a:ext cx="3904564" cy="964718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TextBox 29"/>
          <p:cNvSpPr txBox="1"/>
          <p:nvPr/>
        </p:nvSpPr>
        <p:spPr>
          <a:xfrm>
            <a:off x="4903914" y="3526944"/>
            <a:ext cx="1373928" cy="40011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1000" b="1" dirty="0" smtClean="0"/>
              <a:t>Project </a:t>
            </a:r>
            <a:r>
              <a:rPr lang="nl-BE" sz="1000" b="1" dirty="0" err="1" smtClean="0"/>
              <a:t>demonstrators</a:t>
            </a:r>
            <a:r>
              <a:rPr lang="nl-BE" sz="1000" b="1" dirty="0" smtClean="0"/>
              <a:t> </a:t>
            </a:r>
            <a:r>
              <a:rPr lang="nl-BE" sz="1000" b="1" dirty="0" err="1" smtClean="0"/>
              <a:t>overview</a:t>
            </a:r>
            <a:endParaRPr lang="nl-BE" sz="1000" b="1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4903912" y="4491661"/>
            <a:ext cx="3904564" cy="1309063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extBox 31"/>
          <p:cNvSpPr txBox="1"/>
          <p:nvPr/>
        </p:nvSpPr>
        <p:spPr>
          <a:xfrm>
            <a:off x="4903914" y="4491662"/>
            <a:ext cx="96405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1000" b="1" dirty="0" err="1" smtClean="0"/>
              <a:t>Addressed</a:t>
            </a:r>
            <a:r>
              <a:rPr lang="nl-BE" sz="1000" b="1" dirty="0" smtClean="0"/>
              <a:t> </a:t>
            </a:r>
            <a:r>
              <a:rPr lang="nl-BE" sz="1000" b="1" dirty="0" err="1" smtClean="0"/>
              <a:t>challenges</a:t>
            </a:r>
            <a:r>
              <a:rPr lang="nl-BE" sz="1000" b="1" dirty="0" smtClean="0"/>
              <a:t> </a:t>
            </a:r>
            <a:r>
              <a:rPr lang="nl-BE" sz="1000" b="1" dirty="0" err="1" smtClean="0"/>
              <a:t>and</a:t>
            </a:r>
            <a:r>
              <a:rPr lang="nl-BE" sz="1000" b="1" dirty="0" smtClean="0"/>
              <a:t> </a:t>
            </a:r>
            <a:r>
              <a:rPr lang="nl-BE" sz="1000" b="1" dirty="0" err="1" smtClean="0"/>
              <a:t>technologies</a:t>
            </a:r>
            <a:endParaRPr lang="nl-BE" sz="1000" b="1" dirty="0"/>
          </a:p>
        </p:txBody>
      </p:sp>
      <p:sp>
        <p:nvSpPr>
          <p:cNvPr id="34" name="Rectangle 33"/>
          <p:cNvSpPr/>
          <p:nvPr/>
        </p:nvSpPr>
        <p:spPr>
          <a:xfrm>
            <a:off x="4903914" y="5800725"/>
            <a:ext cx="3899354" cy="619126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TextBox 42"/>
          <p:cNvSpPr txBox="1"/>
          <p:nvPr/>
        </p:nvSpPr>
        <p:spPr>
          <a:xfrm>
            <a:off x="4903912" y="5814832"/>
            <a:ext cx="9640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1000" b="1" dirty="0" smtClean="0"/>
              <a:t>Project </a:t>
            </a:r>
            <a:r>
              <a:rPr lang="nl-BE" sz="1000" b="1" dirty="0" err="1" smtClean="0"/>
              <a:t>participants</a:t>
            </a:r>
            <a:endParaRPr lang="nl-BE" sz="1000" b="1" dirty="0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275" y="1197469"/>
            <a:ext cx="3077548" cy="1792154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204141"/>
            <a:ext cx="2838450" cy="2025209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977522"/>
            <a:ext cx="3248025" cy="1789299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4448" y="4834684"/>
            <a:ext cx="2824791" cy="1851479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3" name="Straight Arrow Connector 52"/>
          <p:cNvCxnSpPr>
            <a:endCxn id="23" idx="3"/>
          </p:cNvCxnSpPr>
          <p:nvPr/>
        </p:nvCxnSpPr>
        <p:spPr>
          <a:xfrm flipH="1" flipV="1">
            <a:off x="3682533" y="1064799"/>
            <a:ext cx="2794467" cy="166142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48" idx="3"/>
          </p:cNvCxnSpPr>
          <p:nvPr/>
        </p:nvCxnSpPr>
        <p:spPr>
          <a:xfrm flipH="1" flipV="1">
            <a:off x="3629025" y="2872172"/>
            <a:ext cx="2847975" cy="30917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45" idx="3"/>
          </p:cNvCxnSpPr>
          <p:nvPr/>
        </p:nvCxnSpPr>
        <p:spPr>
          <a:xfrm flipH="1" flipV="1">
            <a:off x="4596823" y="2093546"/>
            <a:ext cx="1880177" cy="85482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3219451" y="3857625"/>
            <a:ext cx="3257549" cy="75247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49" idx="3"/>
          </p:cNvCxnSpPr>
          <p:nvPr/>
        </p:nvCxnSpPr>
        <p:spPr>
          <a:xfrm flipH="1">
            <a:off x="4439239" y="4352925"/>
            <a:ext cx="2037761" cy="140749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588928" y="238555"/>
            <a:ext cx="3615557" cy="120032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005078"/>
              </a:buClr>
            </a:pPr>
            <a:r>
              <a:rPr lang="en-GB" sz="2400" b="1" dirty="0" smtClean="0">
                <a:solidFill>
                  <a:srgbClr val="005078"/>
                </a:solidFill>
              </a:rPr>
              <a:t>Portfolio management and monitoring</a:t>
            </a:r>
          </a:p>
          <a:p>
            <a:pPr algn="ctr">
              <a:buClr>
                <a:srgbClr val="005078"/>
              </a:buClr>
            </a:pPr>
            <a:r>
              <a:rPr lang="nl-BE" sz="2400" b="1" dirty="0" smtClean="0">
                <a:solidFill>
                  <a:srgbClr val="005078"/>
                </a:solidFill>
              </a:rPr>
              <a:t>www.effra.eu/portal</a:t>
            </a:r>
            <a:endParaRPr lang="en-GB" sz="2400" b="1" dirty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9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29" grpId="0" animBg="1"/>
      <p:bldP spid="30" grpId="0" animBg="1"/>
      <p:bldP spid="31" grpId="0" animBg="1"/>
      <p:bldP spid="32" grpId="0"/>
      <p:bldP spid="34" grpId="0" animBg="1"/>
      <p:bldP spid="43" grpId="0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81025"/>
            <a:ext cx="808672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3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ukizuzena 4"/>
          <p:cNvSpPr/>
          <p:nvPr/>
        </p:nvSpPr>
        <p:spPr bwMode="auto">
          <a:xfrm>
            <a:off x="6732240" y="5380330"/>
            <a:ext cx="2275126" cy="10957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u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4624"/>
            <a:ext cx="8815387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2483768" y="44624"/>
            <a:ext cx="4032448" cy="6431420"/>
          </a:xfrm>
          <a:prstGeom prst="rect">
            <a:avLst/>
          </a:prstGeom>
          <a:solidFill>
            <a:srgbClr val="FFFFFF">
              <a:alpha val="6117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2" descr="V:\Expertise\Innovation\5. Opleiding_events\Events\20130924_Horizon2020@Agoria\Logos\HORIZON2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3896370" cy="176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09556" y="1925340"/>
            <a:ext cx="174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BE" sz="2800" dirty="0" smtClean="0">
                <a:solidFill>
                  <a:srgbClr val="005078"/>
                </a:solidFill>
              </a:rPr>
              <a:t>Ready </a:t>
            </a:r>
            <a:r>
              <a:rPr lang="nl-BE" sz="2800" dirty="0" err="1" smtClean="0">
                <a:solidFill>
                  <a:srgbClr val="005078"/>
                </a:solidFill>
              </a:rPr>
              <a:t>for</a:t>
            </a:r>
            <a:endParaRPr lang="nl-BE" sz="2800" dirty="0">
              <a:solidFill>
                <a:srgbClr val="00507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4429561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 err="1" smtClean="0">
                <a:solidFill>
                  <a:srgbClr val="005078"/>
                </a:solidFill>
              </a:rPr>
              <a:t>Thank</a:t>
            </a:r>
            <a:r>
              <a:rPr lang="nl-BE" sz="2000" b="1" dirty="0" smtClean="0">
                <a:solidFill>
                  <a:srgbClr val="005078"/>
                </a:solidFill>
              </a:rPr>
              <a:t> </a:t>
            </a:r>
            <a:r>
              <a:rPr lang="nl-BE" sz="2000" b="1" dirty="0" err="1" smtClean="0">
                <a:solidFill>
                  <a:srgbClr val="005078"/>
                </a:solidFill>
              </a:rPr>
              <a:t>You</a:t>
            </a:r>
            <a:endParaRPr lang="nl-BE" sz="2000" b="1" dirty="0" smtClean="0">
              <a:solidFill>
                <a:srgbClr val="005078"/>
              </a:solidFill>
            </a:endParaRPr>
          </a:p>
          <a:p>
            <a:pPr algn="ctr"/>
            <a:r>
              <a:rPr lang="nl-BE" sz="2000" b="1" dirty="0" err="1" smtClean="0">
                <a:solidFill>
                  <a:srgbClr val="005078"/>
                </a:solidFill>
              </a:rPr>
              <a:t>Rikardo</a:t>
            </a:r>
            <a:r>
              <a:rPr lang="nl-BE" sz="2000" b="1" dirty="0" smtClean="0">
                <a:solidFill>
                  <a:srgbClr val="005078"/>
                </a:solidFill>
              </a:rPr>
              <a:t> </a:t>
            </a:r>
            <a:r>
              <a:rPr lang="nl-BE" sz="2000" b="1" dirty="0" err="1" smtClean="0">
                <a:solidFill>
                  <a:srgbClr val="005078"/>
                </a:solidFill>
              </a:rPr>
              <a:t>Bueno</a:t>
            </a:r>
            <a:endParaRPr lang="nl-BE" sz="2000" b="1" dirty="0" smtClean="0">
              <a:solidFill>
                <a:srgbClr val="005078"/>
              </a:solidFill>
            </a:endParaRPr>
          </a:p>
          <a:p>
            <a:pPr algn="ctr"/>
            <a:r>
              <a:rPr lang="nl-BE" sz="2000" b="1" dirty="0" smtClean="0">
                <a:solidFill>
                  <a:srgbClr val="005078"/>
                </a:solidFill>
              </a:rPr>
              <a:t>rikardo.bueno@tecnalia.com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7683" y="5257198"/>
            <a:ext cx="525658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sz="500" b="1" dirty="0" smtClean="0">
              <a:solidFill>
                <a:srgbClr val="2387C8"/>
              </a:solidFill>
            </a:endParaRPr>
          </a:p>
          <a:p>
            <a:pPr algn="ctr"/>
            <a:endParaRPr lang="nl-BE" b="1" dirty="0" smtClean="0">
              <a:solidFill>
                <a:srgbClr val="2387C8"/>
              </a:solidFill>
            </a:endParaRPr>
          </a:p>
          <a:p>
            <a:pPr algn="ctr"/>
            <a:r>
              <a:rPr lang="nl-BE" b="1" dirty="0" smtClean="0">
                <a:solidFill>
                  <a:srgbClr val="2387C8"/>
                </a:solidFill>
              </a:rPr>
              <a:t>More info: chris.decubber@effra.eu</a:t>
            </a:r>
            <a:endParaRPr lang="en-IE" b="1" dirty="0">
              <a:solidFill>
                <a:srgbClr val="2387C8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887925" y="1095803"/>
            <a:ext cx="3074670" cy="5272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87C8"/>
              </a:buClr>
              <a:buChar char="•"/>
              <a:defRPr sz="3200">
                <a:solidFill>
                  <a:srgbClr val="00507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AAAA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78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87C8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AAA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71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71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71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71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nl-BE" sz="2400" u="sng" kern="0" dirty="0" smtClean="0"/>
              <a:t>www.effra.eu/portal</a:t>
            </a:r>
            <a:r>
              <a:rPr lang="nl-BE" sz="2400" kern="0" dirty="0" smtClean="0"/>
              <a:t> </a:t>
            </a:r>
            <a:endParaRPr lang="nl-BE" sz="2400" kern="0" dirty="0"/>
          </a:p>
        </p:txBody>
      </p:sp>
      <p:pic>
        <p:nvPicPr>
          <p:cNvPr id="17" name="Picture 7" descr="FB-f-Logo__blue_14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8340" y="6054725"/>
            <a:ext cx="3841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Twitter_logo_blue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305" y="6085489"/>
            <a:ext cx="419100" cy="33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YouTube_brand-standard-logo-630px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3581" y="6031898"/>
            <a:ext cx="6699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720178" y="6066495"/>
            <a:ext cx="230505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700" dirty="0">
                <a:solidFill>
                  <a:srgbClr val="2387C8"/>
                </a:solidFill>
              </a:rPr>
              <a:t>@EFFRA_Live</a:t>
            </a:r>
            <a:endParaRPr lang="en-IE" sz="1700" dirty="0">
              <a:solidFill>
                <a:srgbClr val="2387C8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798190" y="6065236"/>
            <a:ext cx="230505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700" dirty="0">
                <a:solidFill>
                  <a:srgbClr val="2387C8"/>
                </a:solidFill>
              </a:rPr>
              <a:t>EFFRA.Live</a:t>
            </a:r>
            <a:endParaRPr lang="en-IE" sz="1700" dirty="0">
              <a:solidFill>
                <a:srgbClr val="2387C8"/>
              </a:solidFill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6952812" y="6010877"/>
            <a:ext cx="266382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700" dirty="0">
                <a:solidFill>
                  <a:srgbClr val="2387C8"/>
                </a:solidFill>
              </a:rPr>
              <a:t>EuropeanFactories</a:t>
            </a:r>
            <a:endParaRPr lang="en-IE" sz="1700" dirty="0">
              <a:solidFill>
                <a:srgbClr val="2387C8"/>
              </a:solidFill>
            </a:endParaRPr>
          </a:p>
        </p:txBody>
      </p:sp>
      <p:pic>
        <p:nvPicPr>
          <p:cNvPr id="23" name="Picture 13" descr="EFFRA icon l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81000" y="6004309"/>
            <a:ext cx="43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2968625" y="6054724"/>
            <a:ext cx="165735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700" dirty="0">
                <a:solidFill>
                  <a:srgbClr val="2387C8"/>
                </a:solidFill>
              </a:rPr>
              <a:t>EFFRA.EU</a:t>
            </a:r>
            <a:endParaRPr lang="en-IE" sz="1700" dirty="0">
              <a:solidFill>
                <a:srgbClr val="238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404664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32371" y="44624"/>
            <a:ext cx="7412037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3" y="1122564"/>
            <a:ext cx="4025462" cy="564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771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404664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32371" y="44624"/>
            <a:ext cx="7412037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sz="2400" dirty="0" smtClean="0">
                <a:solidFill>
                  <a:srgbClr val="005078"/>
                </a:solidFill>
              </a:rPr>
              <a:t>The FoF 2020 Roadmap</a:t>
            </a:r>
            <a:endParaRPr lang="en-GB" sz="2400" dirty="0">
              <a:solidFill>
                <a:srgbClr val="00507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7105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404664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32371" y="44624"/>
            <a:ext cx="7412037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sz="2400" dirty="0" smtClean="0">
                <a:solidFill>
                  <a:srgbClr val="005078"/>
                </a:solidFill>
              </a:rPr>
              <a:t>The FoF 2020 Roadmap</a:t>
            </a:r>
            <a:endParaRPr lang="en-GB" sz="2400" dirty="0">
              <a:solidFill>
                <a:srgbClr val="00507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8" name="Picture 7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83768" y="96788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24" y="960434"/>
            <a:ext cx="1513136" cy="14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62064" y="2492896"/>
            <a:ext cx="379816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/>
              <a:t>Quality Control of </a:t>
            </a:r>
            <a:r>
              <a:rPr lang="en-US" sz="1400" b="1" dirty="0" err="1"/>
              <a:t>Aluminium</a:t>
            </a:r>
            <a:r>
              <a:rPr lang="en-US" sz="1400" b="1" dirty="0"/>
              <a:t> Laser-welded Assemblies </a:t>
            </a:r>
            <a:endParaRPr lang="nl-BE" sz="14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eform 16"/>
          <p:cNvSpPr/>
          <p:nvPr/>
        </p:nvSpPr>
        <p:spPr bwMode="auto">
          <a:xfrm>
            <a:off x="6516216" y="2433575"/>
            <a:ext cx="2208684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47203" y="2433575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0" y="3172785"/>
            <a:ext cx="2162672" cy="484478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11" y="3429000"/>
            <a:ext cx="3886385" cy="55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19917"/>
          <a:stretch/>
        </p:blipFill>
        <p:spPr bwMode="auto">
          <a:xfrm>
            <a:off x="3645401" y="4221088"/>
            <a:ext cx="193567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5856" y="5594800"/>
            <a:ext cx="3623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Additive Manufacturing for Wear and Corrosion Applications </a:t>
            </a:r>
            <a:endParaRPr lang="nl-BE" sz="1400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  <a:p>
            <a:pPr>
              <a:defRPr/>
            </a:pPr>
            <a:r>
              <a:rPr lang="nl-BE" sz="2400" dirty="0" err="1" smtClean="0">
                <a:solidFill>
                  <a:srgbClr val="005078"/>
                </a:solidFill>
              </a:rPr>
              <a:t>Example</a:t>
            </a:r>
            <a:r>
              <a:rPr lang="nl-BE" sz="2400" dirty="0">
                <a:solidFill>
                  <a:srgbClr val="005078"/>
                </a:solidFill>
              </a:rPr>
              <a:t>: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Photonics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technologies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enabling</a:t>
            </a:r>
            <a:r>
              <a:rPr lang="nl-BE" sz="2400" dirty="0" smtClean="0">
                <a:solidFill>
                  <a:srgbClr val="005078"/>
                </a:solidFill>
              </a:rPr>
              <a:t> Manufacturing  </a:t>
            </a:r>
            <a:endParaRPr lang="nl-BE" sz="2400" dirty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982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98" y="979713"/>
            <a:ext cx="3838550" cy="301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1800" y="4094144"/>
            <a:ext cx="3798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Femtosecond Laser Printer for Glass Microsystems with </a:t>
            </a:r>
            <a:r>
              <a:rPr lang="en-US" b="1" dirty="0" err="1"/>
              <a:t>Nanoscale</a:t>
            </a:r>
            <a:r>
              <a:rPr lang="en-US" b="1" dirty="0"/>
              <a:t> Features </a:t>
            </a:r>
            <a:endParaRPr lang="nl-B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44126" y="2463800"/>
            <a:ext cx="1728193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60231" y="2362200"/>
            <a:ext cx="2162672" cy="751910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  <a:p>
            <a:pPr>
              <a:defRPr/>
            </a:pPr>
            <a:r>
              <a:rPr lang="nl-BE" sz="2400" dirty="0" err="1">
                <a:solidFill>
                  <a:srgbClr val="005078"/>
                </a:solidFill>
              </a:rPr>
              <a:t>Example</a:t>
            </a:r>
            <a:r>
              <a:rPr lang="nl-BE" sz="2400" dirty="0">
                <a:solidFill>
                  <a:srgbClr val="005078"/>
                </a:solidFill>
              </a:rPr>
              <a:t>: </a:t>
            </a:r>
            <a:r>
              <a:rPr lang="nl-BE" sz="2400" dirty="0" err="1">
                <a:solidFill>
                  <a:srgbClr val="005078"/>
                </a:solidFill>
              </a:rPr>
              <a:t>Photonics</a:t>
            </a:r>
            <a:r>
              <a:rPr lang="nl-BE" sz="2400" dirty="0">
                <a:solidFill>
                  <a:srgbClr val="005078"/>
                </a:solidFill>
              </a:rPr>
              <a:t> </a:t>
            </a:r>
            <a:r>
              <a:rPr lang="nl-BE" sz="2400" dirty="0" err="1">
                <a:solidFill>
                  <a:srgbClr val="005078"/>
                </a:solidFill>
              </a:rPr>
              <a:t>technologies</a:t>
            </a:r>
            <a:r>
              <a:rPr lang="nl-BE" sz="2400" dirty="0">
                <a:solidFill>
                  <a:srgbClr val="005078"/>
                </a:solidFill>
              </a:rPr>
              <a:t> </a:t>
            </a:r>
            <a:r>
              <a:rPr lang="nl-BE" sz="2400" dirty="0" err="1">
                <a:solidFill>
                  <a:srgbClr val="005078"/>
                </a:solidFill>
              </a:rPr>
              <a:t>enabling</a:t>
            </a:r>
            <a:r>
              <a:rPr lang="nl-BE" sz="2400" dirty="0">
                <a:solidFill>
                  <a:srgbClr val="005078"/>
                </a:solidFill>
              </a:rPr>
              <a:t> Manufacturing  </a:t>
            </a:r>
          </a:p>
        </p:txBody>
      </p:sp>
    </p:spTree>
    <p:extLst>
      <p:ext uri="{BB962C8B-B14F-4D97-AF65-F5344CB8AC3E}">
        <p14:creationId xmlns:p14="http://schemas.microsoft.com/office/powerpoint/2010/main" val="20879523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87" y="1114234"/>
            <a:ext cx="188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57512" y="1662645"/>
            <a:ext cx="3300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Photopolymer based customized additive manufacturing technologies </a:t>
            </a:r>
            <a:endParaRPr lang="nl-B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6516216" y="2433575"/>
            <a:ext cx="2208684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48791" y="2509774"/>
            <a:ext cx="2162672" cy="62973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0" y="3215709"/>
            <a:ext cx="2162672" cy="37795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0" y="3911600"/>
            <a:ext cx="2162672" cy="483916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92" y="2731364"/>
            <a:ext cx="3810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  <a:p>
            <a:pPr>
              <a:defRPr/>
            </a:pPr>
            <a:r>
              <a:rPr lang="nl-BE" sz="2400" dirty="0" err="1">
                <a:solidFill>
                  <a:srgbClr val="005078"/>
                </a:solidFill>
              </a:rPr>
              <a:t>Example</a:t>
            </a:r>
            <a:r>
              <a:rPr lang="nl-BE" sz="2400" dirty="0">
                <a:solidFill>
                  <a:srgbClr val="005078"/>
                </a:solidFill>
              </a:rPr>
              <a:t>: </a:t>
            </a:r>
            <a:r>
              <a:rPr lang="nl-BE" sz="2400" dirty="0" err="1">
                <a:solidFill>
                  <a:srgbClr val="005078"/>
                </a:solidFill>
              </a:rPr>
              <a:t>Photonics</a:t>
            </a:r>
            <a:r>
              <a:rPr lang="nl-BE" sz="2400" dirty="0">
                <a:solidFill>
                  <a:srgbClr val="005078"/>
                </a:solidFill>
              </a:rPr>
              <a:t> </a:t>
            </a:r>
            <a:r>
              <a:rPr lang="nl-BE" sz="2400" dirty="0" err="1">
                <a:solidFill>
                  <a:srgbClr val="005078"/>
                </a:solidFill>
              </a:rPr>
              <a:t>technologies</a:t>
            </a:r>
            <a:r>
              <a:rPr lang="nl-BE" sz="2400" dirty="0">
                <a:solidFill>
                  <a:srgbClr val="005078"/>
                </a:solidFill>
              </a:rPr>
              <a:t> </a:t>
            </a:r>
            <a:r>
              <a:rPr lang="nl-BE" sz="2400" dirty="0" err="1">
                <a:solidFill>
                  <a:srgbClr val="005078"/>
                </a:solidFill>
              </a:rPr>
              <a:t>enabling</a:t>
            </a:r>
            <a:r>
              <a:rPr lang="nl-BE" sz="2400" dirty="0">
                <a:solidFill>
                  <a:srgbClr val="005078"/>
                </a:solidFill>
              </a:rPr>
              <a:t> Manufacturing  </a:t>
            </a:r>
          </a:p>
        </p:txBody>
      </p:sp>
    </p:spTree>
    <p:extLst>
      <p:ext uri="{BB962C8B-B14F-4D97-AF65-F5344CB8AC3E}">
        <p14:creationId xmlns:p14="http://schemas.microsoft.com/office/powerpoint/2010/main" val="15861667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 squa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53810" y="692696"/>
            <a:ext cx="4890190" cy="3007244"/>
          </a:xfrm>
          <a:prstGeom prst="rect">
            <a:avLst/>
          </a:prstGeom>
        </p:spPr>
      </p:pic>
      <p:pic>
        <p:nvPicPr>
          <p:cNvPr id="2" name="Picture 1" descr="Roadmap diagram_full.t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578110"/>
            <a:ext cx="8856984" cy="58533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3" y="44624"/>
            <a:ext cx="8064896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2020 </a:t>
            </a:r>
            <a:r>
              <a:rPr lang="nl-BE" sz="2400" dirty="0" err="1" smtClean="0">
                <a:solidFill>
                  <a:srgbClr val="005078"/>
                </a:solidFill>
              </a:rPr>
              <a:t>Roadmap</a:t>
            </a: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nl-BE" sz="2400" dirty="0">
              <a:solidFill>
                <a:srgbClr val="005078"/>
              </a:solidFill>
            </a:endParaRPr>
          </a:p>
          <a:p>
            <a:pPr>
              <a:defRPr/>
            </a:pPr>
            <a:endParaRPr lang="en-GB" sz="2400" dirty="0">
              <a:solidFill>
                <a:srgbClr val="005078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21020"/>
            <a:ext cx="4032448" cy="64314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8982"/>
            <a:ext cx="1298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189500" y="3782489"/>
            <a:ext cx="1217115" cy="570625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32378" y="1763876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Development of adaptive </a:t>
            </a:r>
            <a:r>
              <a:rPr lang="en-US" b="1" dirty="0" err="1"/>
              <a:t>ProductioN</a:t>
            </a:r>
            <a:r>
              <a:rPr lang="en-US" b="1" dirty="0"/>
              <a:t> systems for Eco-efficient firing processes </a:t>
            </a:r>
            <a:endParaRPr lang="nl-BE" b="1" dirty="0"/>
          </a:p>
        </p:txBody>
      </p:sp>
      <p:sp>
        <p:nvSpPr>
          <p:cNvPr id="5" name="Rectangle 4"/>
          <p:cNvSpPr/>
          <p:nvPr/>
        </p:nvSpPr>
        <p:spPr>
          <a:xfrm>
            <a:off x="1406615" y="59077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BE" dirty="0"/>
          </a:p>
        </p:txBody>
      </p:sp>
      <p:sp>
        <p:nvSpPr>
          <p:cNvPr id="17" name="Freeform 16"/>
          <p:cNvSpPr/>
          <p:nvPr/>
        </p:nvSpPr>
        <p:spPr bwMode="auto">
          <a:xfrm>
            <a:off x="6558262" y="2464244"/>
            <a:ext cx="2415174" cy="1235696"/>
          </a:xfrm>
          <a:custGeom>
            <a:avLst/>
            <a:gdLst>
              <a:gd name="connsiteX0" fmla="*/ 1527086 w 2405934"/>
              <a:gd name="connsiteY0" fmla="*/ 304800 h 901665"/>
              <a:gd name="connsiteX1" fmla="*/ 326359 w 2405934"/>
              <a:gd name="connsiteY1" fmla="*/ 101600 h 901665"/>
              <a:gd name="connsiteX2" fmla="*/ 160105 w 2405934"/>
              <a:gd name="connsiteY2" fmla="*/ 858982 h 901665"/>
              <a:gd name="connsiteX3" fmla="*/ 2386068 w 2405934"/>
              <a:gd name="connsiteY3" fmla="*/ 720436 h 901665"/>
              <a:gd name="connsiteX4" fmla="*/ 1268468 w 2405934"/>
              <a:gd name="connsiteY4" fmla="*/ 0 h 901665"/>
              <a:gd name="connsiteX0" fmla="*/ 1566587 w 2445435"/>
              <a:gd name="connsiteY0" fmla="*/ 304800 h 891854"/>
              <a:gd name="connsiteX1" fmla="*/ 261583 w 2445435"/>
              <a:gd name="connsiteY1" fmla="*/ 236387 h 891854"/>
              <a:gd name="connsiteX2" fmla="*/ 199606 w 2445435"/>
              <a:gd name="connsiteY2" fmla="*/ 858982 h 891854"/>
              <a:gd name="connsiteX3" fmla="*/ 2425569 w 2445435"/>
              <a:gd name="connsiteY3" fmla="*/ 720436 h 891854"/>
              <a:gd name="connsiteX4" fmla="*/ 1307969 w 2445435"/>
              <a:gd name="connsiteY4" fmla="*/ 0 h 891854"/>
              <a:gd name="connsiteX0" fmla="*/ 1144149 w 2427075"/>
              <a:gd name="connsiteY0" fmla="*/ 214944 h 891853"/>
              <a:gd name="connsiteX1" fmla="*/ 243223 w 2427075"/>
              <a:gd name="connsiteY1" fmla="*/ 236387 h 891853"/>
              <a:gd name="connsiteX2" fmla="*/ 181246 w 2427075"/>
              <a:gd name="connsiteY2" fmla="*/ 858982 h 891853"/>
              <a:gd name="connsiteX3" fmla="*/ 2407209 w 2427075"/>
              <a:gd name="connsiteY3" fmla="*/ 720436 h 891853"/>
              <a:gd name="connsiteX4" fmla="*/ 1289609 w 2427075"/>
              <a:gd name="connsiteY4" fmla="*/ 0 h 891853"/>
              <a:gd name="connsiteX0" fmla="*/ 1072743 w 1436187"/>
              <a:gd name="connsiteY0" fmla="*/ 214944 h 949863"/>
              <a:gd name="connsiteX1" fmla="*/ 171817 w 1436187"/>
              <a:gd name="connsiteY1" fmla="*/ 236387 h 949863"/>
              <a:gd name="connsiteX2" fmla="*/ 109840 w 1436187"/>
              <a:gd name="connsiteY2" fmla="*/ 858982 h 949863"/>
              <a:gd name="connsiteX3" fmla="*/ 1358192 w 1436187"/>
              <a:gd name="connsiteY3" fmla="*/ 855222 h 949863"/>
              <a:gd name="connsiteX4" fmla="*/ 1218203 w 1436187"/>
              <a:gd name="connsiteY4" fmla="*/ 0 h 949863"/>
              <a:gd name="connsiteX0" fmla="*/ 1072743 w 1499641"/>
              <a:gd name="connsiteY0" fmla="*/ 214944 h 1025775"/>
              <a:gd name="connsiteX1" fmla="*/ 171817 w 1499641"/>
              <a:gd name="connsiteY1" fmla="*/ 236387 h 1025775"/>
              <a:gd name="connsiteX2" fmla="*/ 109840 w 1499641"/>
              <a:gd name="connsiteY2" fmla="*/ 858982 h 1025775"/>
              <a:gd name="connsiteX3" fmla="*/ 1358192 w 1499641"/>
              <a:gd name="connsiteY3" fmla="*/ 855222 h 1025775"/>
              <a:gd name="connsiteX4" fmla="*/ 1218203 w 1499641"/>
              <a:gd name="connsiteY4" fmla="*/ 0 h 1025775"/>
              <a:gd name="connsiteX0" fmla="*/ 1072743 w 1394283"/>
              <a:gd name="connsiteY0" fmla="*/ 214944 h 949863"/>
              <a:gd name="connsiteX1" fmla="*/ 171817 w 1394283"/>
              <a:gd name="connsiteY1" fmla="*/ 236387 h 949863"/>
              <a:gd name="connsiteX2" fmla="*/ 109840 w 1394283"/>
              <a:gd name="connsiteY2" fmla="*/ 858982 h 949863"/>
              <a:gd name="connsiteX3" fmla="*/ 1358192 w 1394283"/>
              <a:gd name="connsiteY3" fmla="*/ 855222 h 949863"/>
              <a:gd name="connsiteX4" fmla="*/ 1009646 w 1394283"/>
              <a:gd name="connsiteY4" fmla="*/ 0 h 949863"/>
              <a:gd name="connsiteX0" fmla="*/ 963662 w 1389481"/>
              <a:gd name="connsiteY0" fmla="*/ 125086 h 949863"/>
              <a:gd name="connsiteX1" fmla="*/ 167015 w 1389481"/>
              <a:gd name="connsiteY1" fmla="*/ 236387 h 949863"/>
              <a:gd name="connsiteX2" fmla="*/ 105038 w 1389481"/>
              <a:gd name="connsiteY2" fmla="*/ 858982 h 949863"/>
              <a:gd name="connsiteX3" fmla="*/ 1353390 w 1389481"/>
              <a:gd name="connsiteY3" fmla="*/ 855222 h 949863"/>
              <a:gd name="connsiteX4" fmla="*/ 1004844 w 1389481"/>
              <a:gd name="connsiteY4" fmla="*/ 0 h 949863"/>
              <a:gd name="connsiteX0" fmla="*/ 963662 w 1408434"/>
              <a:gd name="connsiteY0" fmla="*/ 125086 h 1016033"/>
              <a:gd name="connsiteX1" fmla="*/ 167015 w 1408434"/>
              <a:gd name="connsiteY1" fmla="*/ 236387 h 1016033"/>
              <a:gd name="connsiteX2" fmla="*/ 105038 w 1408434"/>
              <a:gd name="connsiteY2" fmla="*/ 858982 h 1016033"/>
              <a:gd name="connsiteX3" fmla="*/ 1353390 w 1408434"/>
              <a:gd name="connsiteY3" fmla="*/ 855222 h 1016033"/>
              <a:gd name="connsiteX4" fmla="*/ 1004844 w 1408434"/>
              <a:gd name="connsiteY4" fmla="*/ 0 h 1016033"/>
              <a:gd name="connsiteX0" fmla="*/ 958908 w 1345550"/>
              <a:gd name="connsiteY0" fmla="*/ 125086 h 945317"/>
              <a:gd name="connsiteX1" fmla="*/ 162261 w 1345550"/>
              <a:gd name="connsiteY1" fmla="*/ 236387 h 945317"/>
              <a:gd name="connsiteX2" fmla="*/ 100284 w 1345550"/>
              <a:gd name="connsiteY2" fmla="*/ 858982 h 945317"/>
              <a:gd name="connsiteX3" fmla="*/ 1283461 w 1345550"/>
              <a:gd name="connsiteY3" fmla="*/ 742901 h 945317"/>
              <a:gd name="connsiteX4" fmla="*/ 1000090 w 1345550"/>
              <a:gd name="connsiteY4" fmla="*/ 0 h 945317"/>
              <a:gd name="connsiteX0" fmla="*/ 907557 w 1268943"/>
              <a:gd name="connsiteY0" fmla="*/ 125086 h 856840"/>
              <a:gd name="connsiteX1" fmla="*/ 110910 w 1268943"/>
              <a:gd name="connsiteY1" fmla="*/ 236387 h 856840"/>
              <a:gd name="connsiteX2" fmla="*/ 127142 w 1268943"/>
              <a:gd name="connsiteY2" fmla="*/ 802821 h 856840"/>
              <a:gd name="connsiteX3" fmla="*/ 1232110 w 1268943"/>
              <a:gd name="connsiteY3" fmla="*/ 742901 h 856840"/>
              <a:gd name="connsiteX4" fmla="*/ 948739 w 1268943"/>
              <a:gd name="connsiteY4" fmla="*/ 0 h 856840"/>
              <a:gd name="connsiteX0" fmla="*/ 933726 w 1295113"/>
              <a:gd name="connsiteY0" fmla="*/ 125086 h 910538"/>
              <a:gd name="connsiteX1" fmla="*/ 137079 w 1295113"/>
              <a:gd name="connsiteY1" fmla="*/ 236387 h 910538"/>
              <a:gd name="connsiteX2" fmla="*/ 153311 w 1295113"/>
              <a:gd name="connsiteY2" fmla="*/ 802821 h 910538"/>
              <a:gd name="connsiteX3" fmla="*/ 1258279 w 1295113"/>
              <a:gd name="connsiteY3" fmla="*/ 742901 h 910538"/>
              <a:gd name="connsiteX4" fmla="*/ 974908 w 1295113"/>
              <a:gd name="connsiteY4" fmla="*/ 0 h 910538"/>
              <a:gd name="connsiteX0" fmla="*/ 864478 w 1217935"/>
              <a:gd name="connsiteY0" fmla="*/ 125086 h 918796"/>
              <a:gd name="connsiteX1" fmla="*/ 67831 w 1217935"/>
              <a:gd name="connsiteY1" fmla="*/ 236387 h 918796"/>
              <a:gd name="connsiteX2" fmla="*/ 214411 w 1217935"/>
              <a:gd name="connsiteY2" fmla="*/ 814052 h 918796"/>
              <a:gd name="connsiteX3" fmla="*/ 1189031 w 1217935"/>
              <a:gd name="connsiteY3" fmla="*/ 742901 h 918796"/>
              <a:gd name="connsiteX4" fmla="*/ 905660 w 1217935"/>
              <a:gd name="connsiteY4" fmla="*/ 0 h 918796"/>
              <a:gd name="connsiteX0" fmla="*/ 844396 w 1094259"/>
              <a:gd name="connsiteY0" fmla="*/ 125086 h 860036"/>
              <a:gd name="connsiteX1" fmla="*/ 47749 w 1094259"/>
              <a:gd name="connsiteY1" fmla="*/ 236387 h 860036"/>
              <a:gd name="connsiteX2" fmla="*/ 194329 w 1094259"/>
              <a:gd name="connsiteY2" fmla="*/ 814052 h 860036"/>
              <a:gd name="connsiteX3" fmla="*/ 1051636 w 1094259"/>
              <a:gd name="connsiteY3" fmla="*/ 731668 h 860036"/>
              <a:gd name="connsiteX4" fmla="*/ 885578 w 1094259"/>
              <a:gd name="connsiteY4" fmla="*/ 0 h 860036"/>
              <a:gd name="connsiteX0" fmla="*/ 844396 w 1122401"/>
              <a:gd name="connsiteY0" fmla="*/ 125086 h 888535"/>
              <a:gd name="connsiteX1" fmla="*/ 47749 w 1122401"/>
              <a:gd name="connsiteY1" fmla="*/ 236387 h 888535"/>
              <a:gd name="connsiteX2" fmla="*/ 194329 w 1122401"/>
              <a:gd name="connsiteY2" fmla="*/ 814052 h 888535"/>
              <a:gd name="connsiteX3" fmla="*/ 1051636 w 1122401"/>
              <a:gd name="connsiteY3" fmla="*/ 731668 h 888535"/>
              <a:gd name="connsiteX4" fmla="*/ 885578 w 1122401"/>
              <a:gd name="connsiteY4" fmla="*/ 0 h 888535"/>
              <a:gd name="connsiteX0" fmla="*/ 895717 w 1173722"/>
              <a:gd name="connsiteY0" fmla="*/ 125086 h 929741"/>
              <a:gd name="connsiteX1" fmla="*/ 99070 w 1173722"/>
              <a:gd name="connsiteY1" fmla="*/ 236387 h 929741"/>
              <a:gd name="connsiteX2" fmla="*/ 245650 w 1173722"/>
              <a:gd name="connsiteY2" fmla="*/ 814052 h 929741"/>
              <a:gd name="connsiteX3" fmla="*/ 1102957 w 1173722"/>
              <a:gd name="connsiteY3" fmla="*/ 731668 h 929741"/>
              <a:gd name="connsiteX4" fmla="*/ 936899 w 1173722"/>
              <a:gd name="connsiteY4" fmla="*/ 0 h 929741"/>
              <a:gd name="connsiteX0" fmla="*/ 895718 w 1163512"/>
              <a:gd name="connsiteY0" fmla="*/ 62842 h 837650"/>
              <a:gd name="connsiteX1" fmla="*/ 99071 w 1163512"/>
              <a:gd name="connsiteY1" fmla="*/ 174143 h 837650"/>
              <a:gd name="connsiteX2" fmla="*/ 245651 w 1163512"/>
              <a:gd name="connsiteY2" fmla="*/ 751808 h 837650"/>
              <a:gd name="connsiteX3" fmla="*/ 1102958 w 1163512"/>
              <a:gd name="connsiteY3" fmla="*/ 669424 h 837650"/>
              <a:gd name="connsiteX4" fmla="*/ 999669 w 1163512"/>
              <a:gd name="connsiteY4" fmla="*/ 61311 h 837650"/>
              <a:gd name="connsiteX0" fmla="*/ 895718 w 1121035"/>
              <a:gd name="connsiteY0" fmla="*/ 203711 h 986604"/>
              <a:gd name="connsiteX1" fmla="*/ 99071 w 1121035"/>
              <a:gd name="connsiteY1" fmla="*/ 315012 h 986604"/>
              <a:gd name="connsiteX2" fmla="*/ 245651 w 1121035"/>
              <a:gd name="connsiteY2" fmla="*/ 892677 h 986604"/>
              <a:gd name="connsiteX3" fmla="*/ 1102958 w 1121035"/>
              <a:gd name="connsiteY3" fmla="*/ 810293 h 986604"/>
              <a:gd name="connsiteX4" fmla="*/ 784460 w 1121035"/>
              <a:gd name="connsiteY4" fmla="*/ 0 h 986604"/>
              <a:gd name="connsiteX0" fmla="*/ 895718 w 1151632"/>
              <a:gd name="connsiteY0" fmla="*/ 203711 h 986603"/>
              <a:gd name="connsiteX1" fmla="*/ 99071 w 1151632"/>
              <a:gd name="connsiteY1" fmla="*/ 315012 h 986603"/>
              <a:gd name="connsiteX2" fmla="*/ 245651 w 1151632"/>
              <a:gd name="connsiteY2" fmla="*/ 892677 h 986603"/>
              <a:gd name="connsiteX3" fmla="*/ 1102958 w 1151632"/>
              <a:gd name="connsiteY3" fmla="*/ 810293 h 986603"/>
              <a:gd name="connsiteX4" fmla="*/ 784460 w 1151632"/>
              <a:gd name="connsiteY4" fmla="*/ 0 h 986603"/>
              <a:gd name="connsiteX0" fmla="*/ 895718 w 1185736"/>
              <a:gd name="connsiteY0" fmla="*/ 62842 h 834128"/>
              <a:gd name="connsiteX1" fmla="*/ 99071 w 1185736"/>
              <a:gd name="connsiteY1" fmla="*/ 174143 h 834128"/>
              <a:gd name="connsiteX2" fmla="*/ 245651 w 1185736"/>
              <a:gd name="connsiteY2" fmla="*/ 751808 h 834128"/>
              <a:gd name="connsiteX3" fmla="*/ 1102958 w 1185736"/>
              <a:gd name="connsiteY3" fmla="*/ 669424 h 834128"/>
              <a:gd name="connsiteX4" fmla="*/ 873091 w 1185736"/>
              <a:gd name="connsiteY4" fmla="*/ 157349 h 834128"/>
              <a:gd name="connsiteX0" fmla="*/ 895718 w 1176978"/>
              <a:gd name="connsiteY0" fmla="*/ 62842 h 834128"/>
              <a:gd name="connsiteX1" fmla="*/ 99071 w 1176978"/>
              <a:gd name="connsiteY1" fmla="*/ 174143 h 834128"/>
              <a:gd name="connsiteX2" fmla="*/ 245651 w 1176978"/>
              <a:gd name="connsiteY2" fmla="*/ 751808 h 834128"/>
              <a:gd name="connsiteX3" fmla="*/ 1102958 w 1176978"/>
              <a:gd name="connsiteY3" fmla="*/ 669424 h 834128"/>
              <a:gd name="connsiteX4" fmla="*/ 873091 w 1176978"/>
              <a:gd name="connsiteY4" fmla="*/ 157349 h 83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978" h="834128">
                <a:moveTo>
                  <a:pt x="895718" y="62842"/>
                </a:moveTo>
                <a:cubicBezTo>
                  <a:pt x="409269" y="-84940"/>
                  <a:pt x="207415" y="59315"/>
                  <a:pt x="99071" y="174143"/>
                </a:cubicBezTo>
                <a:cubicBezTo>
                  <a:pt x="-9273" y="288971"/>
                  <a:pt x="-104151" y="568171"/>
                  <a:pt x="245651" y="751808"/>
                </a:cubicBezTo>
                <a:cubicBezTo>
                  <a:pt x="595453" y="935445"/>
                  <a:pt x="998385" y="768501"/>
                  <a:pt x="1102958" y="669424"/>
                </a:cubicBezTo>
                <a:cubicBezTo>
                  <a:pt x="1207531" y="570348"/>
                  <a:pt x="1254183" y="240309"/>
                  <a:pt x="873091" y="15734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9933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6" descr="C:\Users\CDCB\Pictures\object21324072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72" y="317834"/>
            <a:ext cx="1759385" cy="14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78" y="2807559"/>
            <a:ext cx="3203854" cy="213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499375" cy="7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nl-BE" sz="2400" dirty="0" smtClean="0">
                <a:solidFill>
                  <a:srgbClr val="005078"/>
                </a:solidFill>
              </a:rPr>
              <a:t>The </a:t>
            </a:r>
            <a:r>
              <a:rPr lang="nl-BE" sz="2400" dirty="0" err="1" smtClean="0">
                <a:solidFill>
                  <a:srgbClr val="005078"/>
                </a:solidFill>
              </a:rPr>
              <a:t>FoF</a:t>
            </a:r>
            <a:r>
              <a:rPr lang="nl-BE" sz="2400" dirty="0" smtClean="0">
                <a:solidFill>
                  <a:srgbClr val="005078"/>
                </a:solidFill>
              </a:rPr>
              <a:t> PPP: A cross-</a:t>
            </a:r>
            <a:r>
              <a:rPr lang="nl-BE" sz="2400" dirty="0" err="1" smtClean="0">
                <a:solidFill>
                  <a:srgbClr val="005078"/>
                </a:solidFill>
              </a:rPr>
              <a:t>technology</a:t>
            </a:r>
            <a:r>
              <a:rPr lang="nl-BE" sz="2400" dirty="0" smtClean="0">
                <a:solidFill>
                  <a:srgbClr val="005078"/>
                </a:solidFill>
              </a:rPr>
              <a:t> </a:t>
            </a:r>
            <a:r>
              <a:rPr lang="nl-BE" sz="2400" dirty="0" err="1" smtClean="0">
                <a:solidFill>
                  <a:srgbClr val="005078"/>
                </a:solidFill>
              </a:rPr>
              <a:t>programme</a:t>
            </a:r>
            <a:endParaRPr lang="nl-BE" sz="2400" dirty="0" smtClean="0">
              <a:solidFill>
                <a:srgbClr val="005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795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1505</Words>
  <Application>Microsoft Office PowerPoint</Application>
  <PresentationFormat>Pantailako aurkezpena (4:3)</PresentationFormat>
  <Paragraphs>536</Paragraphs>
  <Slides>36</Slides>
  <Notes>27</Notes>
  <HiddenSlides>0</HiddenSlides>
  <MMClips>0</MMClips>
  <ScaleCrop>false</ScaleCrop>
  <HeadingPairs>
    <vt:vector size="4" baseType="variant">
      <vt:variant>
        <vt:lpstr>Gaia</vt:lpstr>
      </vt:variant>
      <vt:variant>
        <vt:i4>1</vt:i4>
      </vt:variant>
      <vt:variant>
        <vt:lpstr>Diapositiben tituluak</vt:lpstr>
      </vt:variant>
      <vt:variant>
        <vt:i4>36</vt:i4>
      </vt:variant>
    </vt:vector>
  </HeadingPairs>
  <TitlesOfParts>
    <vt:vector size="37" baseType="lpstr">
      <vt:lpstr>Nouvelle présentation</vt:lpstr>
      <vt:lpstr>Factories of the Future PPP Achievements and FoF 2020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  <vt:lpstr>PowerPoint-eko aurkezpena</vt:lpstr>
    </vt:vector>
  </TitlesOfParts>
  <Company>Tipik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Goossens</dc:creator>
  <cp:lastModifiedBy>TECNALIA</cp:lastModifiedBy>
  <cp:revision>274</cp:revision>
  <cp:lastPrinted>2008-06-02T19:37:29Z</cp:lastPrinted>
  <dcterms:created xsi:type="dcterms:W3CDTF">2010-03-18T19:26:56Z</dcterms:created>
  <dcterms:modified xsi:type="dcterms:W3CDTF">2014-05-07T12:25:13Z</dcterms:modified>
</cp:coreProperties>
</file>